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7.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 id="2147483696" r:id="rId3"/>
  </p:sldMasterIdLst>
  <p:notesMasterIdLst>
    <p:notesMasterId r:id="rId34"/>
  </p:notesMasterIdLst>
  <p:sldIdLst>
    <p:sldId id="256" r:id="rId4"/>
    <p:sldId id="257" r:id="rId5"/>
    <p:sldId id="259" r:id="rId6"/>
    <p:sldId id="258"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DEF"/>
    <a:srgbClr val="092439"/>
    <a:srgbClr val="0510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58"/>
    <p:restoredTop sz="94674"/>
  </p:normalViewPr>
  <p:slideViewPr>
    <p:cSldViewPr snapToGrid="0" snapToObjects="1" showGuides="1">
      <p:cViewPr>
        <p:scale>
          <a:sx n="119" d="100"/>
          <a:sy n="119" d="100"/>
        </p:scale>
        <p:origin x="752" y="288"/>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theme" Target="theme/theme1.xml"/><Relationship Id="rId3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6747358803314"/>
          <c:y val="0.0357608838390755"/>
          <c:w val="0.804455487851777"/>
          <c:h val="0.655581475299008"/>
        </c:manualLayout>
      </c:layout>
      <c:barChart>
        <c:barDir val="bar"/>
        <c:grouping val="percentStacked"/>
        <c:varyColors val="0"/>
        <c:ser>
          <c:idx val="0"/>
          <c:order val="0"/>
          <c:tx>
            <c:strRef>
              <c:f>Sheet1!$B$1</c:f>
              <c:strCache>
                <c:ptCount val="1"/>
                <c:pt idx="0">
                  <c:v>Living at home</c:v>
                </c:pt>
              </c:strCache>
            </c:strRef>
          </c:tx>
          <c:spPr>
            <a:solidFill>
              <a:schemeClr val="tx2">
                <a:lumMod val="50000"/>
              </a:schemeClr>
            </a:solidFill>
          </c:spPr>
          <c:invertIfNegative val="0"/>
          <c:dLbls>
            <c:dLbl>
              <c:idx val="0"/>
              <c:layout>
                <c:manualLayout>
                  <c:x val="0.0118710100587114"/>
                  <c:y val="-5.87890849637593E-17"/>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Sheet1!$B$2:$B$4</c:f>
              <c:numCache>
                <c:formatCode>General</c:formatCode>
                <c:ptCount val="3"/>
                <c:pt idx="0">
                  <c:v>0.033738330580776</c:v>
                </c:pt>
                <c:pt idx="1">
                  <c:v>0.198060051007847</c:v>
                </c:pt>
                <c:pt idx="2">
                  <c:v>0.0801011258981651</c:v>
                </c:pt>
              </c:numCache>
            </c:numRef>
          </c:val>
          <c:extLst xmlns:c16r2="http://schemas.microsoft.com/office/drawing/2015/06/chart">
            <c:ext xmlns:c16="http://schemas.microsoft.com/office/drawing/2014/chart" uri="{C3380CC4-5D6E-409C-BE32-E72D297353CC}">
              <c16:uniqueId val="{00000000-F2C3-4717-AC64-CEC68D5D8E1F}"/>
            </c:ext>
          </c:extLst>
        </c:ser>
        <c:ser>
          <c:idx val="1"/>
          <c:order val="1"/>
          <c:tx>
            <c:strRef>
              <c:f>Sheet1!$C$1</c:f>
              <c:strCache>
                <c:ptCount val="1"/>
                <c:pt idx="0">
                  <c:v>Renting on your own</c:v>
                </c:pt>
              </c:strCache>
            </c:strRef>
          </c:tx>
          <c:spPr>
            <a:solidFill>
              <a:schemeClr val="accent1">
                <a:lumMod val="50000"/>
              </a:schemeClr>
            </a:solidFill>
          </c:spPr>
          <c:invertIfNegative val="0"/>
          <c:dLbls>
            <c:dLbl>
              <c:idx val="0"/>
              <c:layout>
                <c:manualLayout>
                  <c:x val="0.0084792928990796"/>
                  <c:y val="-5.87890849637593E-17"/>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Sheet1!$C$2:$C$4</c:f>
              <c:numCache>
                <c:formatCode>General</c:formatCode>
                <c:ptCount val="3"/>
                <c:pt idx="0">
                  <c:v>0.115633455407572</c:v>
                </c:pt>
                <c:pt idx="1">
                  <c:v>0.127106671762755</c:v>
                </c:pt>
                <c:pt idx="2">
                  <c:v>0.118870583038205</c:v>
                </c:pt>
              </c:numCache>
            </c:numRef>
          </c:val>
          <c:extLst xmlns:c16r2="http://schemas.microsoft.com/office/drawing/2015/06/chart">
            <c:ext xmlns:c16="http://schemas.microsoft.com/office/drawing/2014/chart" uri="{C3380CC4-5D6E-409C-BE32-E72D297353CC}">
              <c16:uniqueId val="{00000001-F2C3-4717-AC64-CEC68D5D8E1F}"/>
            </c:ext>
          </c:extLst>
        </c:ser>
        <c:ser>
          <c:idx val="2"/>
          <c:order val="2"/>
          <c:tx>
            <c:strRef>
              <c:f>Sheet1!$D$1</c:f>
              <c:strCache>
                <c:ptCount val="1"/>
                <c:pt idx="0">
                  <c:v>Renting with a roommate</c:v>
                </c:pt>
              </c:strCache>
            </c:strRef>
          </c:tx>
          <c:spPr>
            <a:solidFill>
              <a:schemeClr val="accent1">
                <a:lumMod val="75000"/>
              </a:schemeClr>
            </a:solidFill>
          </c:spPr>
          <c:invertIfNegative val="0"/>
          <c:dLbls>
            <c:dLbl>
              <c:idx val="0"/>
              <c:delete val="1"/>
              <c:extLst>
                <c:ext xmlns:c15="http://schemas.microsoft.com/office/drawing/2012/chart" uri="{CE6537A1-D6FC-4f65-9D91-7224C49458BB}"/>
              </c:extLst>
            </c:dLbl>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Sheet1!$D$2:$D$4</c:f>
              <c:numCache>
                <c:formatCode>General</c:formatCode>
                <c:ptCount val="3"/>
                <c:pt idx="0">
                  <c:v>0.014489327873859</c:v>
                </c:pt>
                <c:pt idx="1">
                  <c:v>0.0903783546110813</c:v>
                </c:pt>
                <c:pt idx="2">
                  <c:v>0.0359011497821822</c:v>
                </c:pt>
              </c:numCache>
            </c:numRef>
          </c:val>
          <c:extLst xmlns:c16r2="http://schemas.microsoft.com/office/drawing/2015/06/chart">
            <c:ext xmlns:c16="http://schemas.microsoft.com/office/drawing/2014/chart" uri="{C3380CC4-5D6E-409C-BE32-E72D297353CC}">
              <c16:uniqueId val="{00000002-F2C3-4717-AC64-CEC68D5D8E1F}"/>
            </c:ext>
          </c:extLst>
        </c:ser>
        <c:ser>
          <c:idx val="3"/>
          <c:order val="3"/>
          <c:tx>
            <c:strRef>
              <c:f>Sheet1!$E$1</c:f>
              <c:strCache>
                <c:ptCount val="1"/>
                <c:pt idx="0">
                  <c:v>Renting with your spouse</c:v>
                </c:pt>
              </c:strCache>
            </c:strRef>
          </c:tx>
          <c:spPr>
            <a:solidFill>
              <a:schemeClr val="tx2">
                <a:lumMod val="60000"/>
                <a:lumOff val="40000"/>
              </a:schemeClr>
            </a:solidFill>
          </c:spPr>
          <c:invertIfNegative val="0"/>
          <c:dLbls>
            <c:numFmt formatCode="0%" sourceLinked="0"/>
            <c:spPr>
              <a:noFill/>
              <a:ln>
                <a:noFill/>
              </a:ln>
              <a:effectLst/>
            </c:spPr>
            <c:txPr>
              <a:bodyPr/>
              <a:lstStyle/>
              <a:p>
                <a:pPr>
                  <a:defRPr sz="20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Sheet1!$E$2:$E$4</c:f>
              <c:numCache>
                <c:formatCode>General</c:formatCode>
                <c:ptCount val="3"/>
                <c:pt idx="0">
                  <c:v>0.0740951773547878</c:v>
                </c:pt>
                <c:pt idx="1">
                  <c:v>0.0958996092086045</c:v>
                </c:pt>
                <c:pt idx="2">
                  <c:v>0.080247221092056</c:v>
                </c:pt>
              </c:numCache>
            </c:numRef>
          </c:val>
          <c:extLst xmlns:c16r2="http://schemas.microsoft.com/office/drawing/2015/06/chart">
            <c:ext xmlns:c16="http://schemas.microsoft.com/office/drawing/2014/chart" uri="{C3380CC4-5D6E-409C-BE32-E72D297353CC}">
              <c16:uniqueId val="{00000003-F2C3-4717-AC64-CEC68D5D8E1F}"/>
            </c:ext>
          </c:extLst>
        </c:ser>
        <c:ser>
          <c:idx val="4"/>
          <c:order val="4"/>
          <c:tx>
            <c:strRef>
              <c:f>Sheet1!$F$1</c:f>
              <c:strCache>
                <c:ptCount val="1"/>
                <c:pt idx="0">
                  <c:v>Own a home or condominium on your own</c:v>
                </c:pt>
              </c:strCache>
            </c:strRef>
          </c:tx>
          <c:spPr>
            <a:solidFill>
              <a:schemeClr val="accent1">
                <a:lumMod val="60000"/>
                <a:lumOff val="40000"/>
              </a:schemeClr>
            </a:solidFill>
          </c:spPr>
          <c:invertIfNegative val="0"/>
          <c:dLbls>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Sheet1!$F$2:$F$4</c:f>
              <c:numCache>
                <c:formatCode>General</c:formatCode>
                <c:ptCount val="3"/>
                <c:pt idx="0">
                  <c:v>0.221640574201823</c:v>
                </c:pt>
                <c:pt idx="1">
                  <c:v>0.138251894616621</c:v>
                </c:pt>
                <c:pt idx="2">
                  <c:v>0.198112751627012</c:v>
                </c:pt>
              </c:numCache>
            </c:numRef>
          </c:val>
          <c:extLst xmlns:c16r2="http://schemas.microsoft.com/office/drawing/2015/06/chart">
            <c:ext xmlns:c16="http://schemas.microsoft.com/office/drawing/2014/chart" uri="{C3380CC4-5D6E-409C-BE32-E72D297353CC}">
              <c16:uniqueId val="{00000004-F2C3-4717-AC64-CEC68D5D8E1F}"/>
            </c:ext>
          </c:extLst>
        </c:ser>
        <c:ser>
          <c:idx val="5"/>
          <c:order val="5"/>
          <c:tx>
            <c:strRef>
              <c:f>Sheet1!$G$1</c:f>
              <c:strCache>
                <c:ptCount val="1"/>
                <c:pt idx="0">
                  <c:v>Own a home or condominium with your spouse</c:v>
                </c:pt>
              </c:strCache>
            </c:strRef>
          </c:tx>
          <c:spPr>
            <a:solidFill>
              <a:schemeClr val="accent1">
                <a:lumMod val="20000"/>
                <a:lumOff val="80000"/>
              </a:schemeClr>
            </a:solidFill>
          </c:spPr>
          <c:invertIfNegative val="0"/>
          <c:dLbls>
            <c:numFmt formatCode="0%" sourceLinked="0"/>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Sheet1!$G$2:$G$4</c:f>
              <c:numCache>
                <c:formatCode>General</c:formatCode>
                <c:ptCount val="3"/>
                <c:pt idx="0">
                  <c:v>0.516257332941461</c:v>
                </c:pt>
                <c:pt idx="1">
                  <c:v>0.301833355144072</c:v>
                </c:pt>
                <c:pt idx="2">
                  <c:v>0.455758361972055</c:v>
                </c:pt>
              </c:numCache>
            </c:numRef>
          </c:val>
        </c:ser>
        <c:ser>
          <c:idx val="6"/>
          <c:order val="6"/>
          <c:tx>
            <c:strRef>
              <c:f>Sheet1!$H$1</c:f>
              <c:strCache>
                <c:ptCount val="1"/>
                <c:pt idx="0">
                  <c:v>Other </c:v>
                </c:pt>
              </c:strCache>
            </c:strRef>
          </c:tx>
          <c:spPr>
            <a:solidFill>
              <a:schemeClr val="bg1">
                <a:lumMod val="65000"/>
              </a:schemeClr>
            </a:solidFill>
          </c:spPr>
          <c:invertIfNegative val="0"/>
          <c:dLbls>
            <c:delete val="1"/>
          </c:dLbls>
          <c:cat>
            <c:strRef>
              <c:f>Sheet1!$A$2:$A$4</c:f>
              <c:strCache>
                <c:ptCount val="3"/>
                <c:pt idx="0">
                  <c:v>Non-Millennials (n=1595)</c:v>
                </c:pt>
                <c:pt idx="1">
                  <c:v>Millennials (n=503)</c:v>
                </c:pt>
                <c:pt idx="2">
                  <c:v>All (n=2098)</c:v>
                </c:pt>
              </c:strCache>
            </c:strRef>
          </c:cat>
          <c:val>
            <c:numRef>
              <c:f>Sheet1!$H$2:$H$4</c:f>
              <c:numCache>
                <c:formatCode>General</c:formatCode>
                <c:ptCount val="3"/>
                <c:pt idx="0">
                  <c:v>0.0180213866479086</c:v>
                </c:pt>
                <c:pt idx="1">
                  <c:v>0.0241493056023724</c:v>
                </c:pt>
                <c:pt idx="2">
                  <c:v>0.0197503574222467</c:v>
                </c:pt>
              </c:numCache>
            </c:numRef>
          </c:val>
        </c:ser>
        <c:ser>
          <c:idx val="7"/>
          <c:order val="7"/>
          <c:tx>
            <c:strRef>
              <c:f>Sheet1!$I$1</c:f>
              <c:strCache>
                <c:ptCount val="1"/>
                <c:pt idx="0">
                  <c:v>None of the above</c:v>
                </c:pt>
              </c:strCache>
            </c:strRef>
          </c:tx>
          <c:spPr>
            <a:solidFill>
              <a:schemeClr val="tx1"/>
            </a:solidFill>
          </c:spPr>
          <c:invertIfNegative val="0"/>
          <c:dLbls>
            <c:delete val="1"/>
          </c:dLbls>
          <c:cat>
            <c:strRef>
              <c:f>Sheet1!$A$2:$A$4</c:f>
              <c:strCache>
                <c:ptCount val="3"/>
                <c:pt idx="0">
                  <c:v>Non-Millennials (n=1595)</c:v>
                </c:pt>
                <c:pt idx="1">
                  <c:v>Millennials (n=503)</c:v>
                </c:pt>
                <c:pt idx="2">
                  <c:v>All (n=2098)</c:v>
                </c:pt>
              </c:strCache>
            </c:strRef>
          </c:cat>
          <c:val>
            <c:numRef>
              <c:f>Sheet1!$I$2:$I$4</c:f>
              <c:numCache>
                <c:formatCode>General</c:formatCode>
                <c:ptCount val="3"/>
                <c:pt idx="0">
                  <c:v>0.0061244149918218</c:v>
                </c:pt>
                <c:pt idx="1">
                  <c:v>0.0243207580466453</c:v>
                </c:pt>
                <c:pt idx="2">
                  <c:v>0.01125844916809</c:v>
                </c:pt>
              </c:numCache>
            </c:numRef>
          </c:val>
        </c:ser>
        <c:dLbls>
          <c:showLegendKey val="0"/>
          <c:showVal val="1"/>
          <c:showCatName val="0"/>
          <c:showSerName val="0"/>
          <c:showPercent val="0"/>
          <c:showBubbleSize val="0"/>
        </c:dLbls>
        <c:gapWidth val="75"/>
        <c:overlap val="100"/>
        <c:axId val="-151355552"/>
        <c:axId val="-151352720"/>
      </c:barChart>
      <c:catAx>
        <c:axId val="-151355552"/>
        <c:scaling>
          <c:orientation val="minMax"/>
        </c:scaling>
        <c:delete val="0"/>
        <c:axPos val="l"/>
        <c:numFmt formatCode="General" sourceLinked="1"/>
        <c:majorTickMark val="none"/>
        <c:minorTickMark val="none"/>
        <c:tickLblPos val="nextTo"/>
        <c:txPr>
          <a:bodyPr/>
          <a:lstStyle/>
          <a:p>
            <a:pPr>
              <a:defRPr sz="1400">
                <a:solidFill>
                  <a:schemeClr val="tx2">
                    <a:lumMod val="75000"/>
                  </a:schemeClr>
                </a:solidFill>
              </a:defRPr>
            </a:pPr>
            <a:endParaRPr lang="en-US"/>
          </a:p>
        </c:txPr>
        <c:crossAx val="-151352720"/>
        <c:crosses val="autoZero"/>
        <c:auto val="1"/>
        <c:lblAlgn val="ctr"/>
        <c:lblOffset val="100"/>
        <c:noMultiLvlLbl val="0"/>
      </c:catAx>
      <c:valAx>
        <c:axId val="-151352720"/>
        <c:scaling>
          <c:orientation val="minMax"/>
        </c:scaling>
        <c:delete val="0"/>
        <c:axPos val="b"/>
        <c:majorGridlines>
          <c:spPr>
            <a:ln>
              <a:solidFill>
                <a:schemeClr val="bg1">
                  <a:lumMod val="75000"/>
                </a:schemeClr>
              </a:solidFill>
              <a:prstDash val="sysDot"/>
            </a:ln>
          </c:spPr>
        </c:majorGridlines>
        <c:numFmt formatCode="0%" sourceLinked="1"/>
        <c:majorTickMark val="none"/>
        <c:minorTickMark val="none"/>
        <c:tickLblPos val="nextTo"/>
        <c:txPr>
          <a:bodyPr/>
          <a:lstStyle/>
          <a:p>
            <a:pPr>
              <a:defRPr sz="1200">
                <a:solidFill>
                  <a:schemeClr val="tx2">
                    <a:lumMod val="75000"/>
                  </a:schemeClr>
                </a:solidFill>
              </a:defRPr>
            </a:pPr>
            <a:endParaRPr lang="en-US"/>
          </a:p>
        </c:txPr>
        <c:crossAx val="-151355552"/>
        <c:crosses val="autoZero"/>
        <c:crossBetween val="between"/>
      </c:valAx>
      <c:spPr>
        <a:noFill/>
        <a:ln w="25392">
          <a:noFill/>
        </a:ln>
      </c:spPr>
    </c:plotArea>
    <c:legend>
      <c:legendPos val="b"/>
      <c:layout>
        <c:manualLayout>
          <c:xMode val="edge"/>
          <c:yMode val="edge"/>
          <c:x val="0.195103197858968"/>
          <c:y val="0.780294613729788"/>
          <c:w val="0.804896802141032"/>
          <c:h val="0.200465099837392"/>
        </c:manualLayout>
      </c:layout>
      <c:overlay val="0"/>
      <c:txPr>
        <a:bodyPr/>
        <a:lstStyle/>
        <a:p>
          <a:pPr>
            <a:defRPr sz="1400">
              <a:solidFill>
                <a:schemeClr val="tx2">
                  <a:lumMod val="75000"/>
                </a:schemeClr>
              </a:solidFill>
            </a:defRPr>
          </a:pPr>
          <a:endParaRPr lang="en-US"/>
        </a:p>
      </c:txPr>
    </c:legend>
    <c:plotVisOnly val="1"/>
    <c:dispBlanksAs val="gap"/>
    <c:showDLblsOverMax val="0"/>
  </c:chart>
  <c:txPr>
    <a:bodyPr/>
    <a:lstStyle/>
    <a:p>
      <a:pPr>
        <a:defRPr sz="1798"/>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Sheet1!$B$1</c:f>
              <c:strCache>
                <c:ptCount val="1"/>
                <c:pt idx="0">
                  <c:v>Concerned</c:v>
                </c:pt>
              </c:strCache>
            </c:strRef>
          </c:tx>
          <c:spPr>
            <a:solidFill>
              <a:srgbClr val="C0000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Sheet1!$A$2:$A$5</c:f>
              <c:strCache>
                <c:ptCount val="4"/>
                <c:pt idx="0">
                  <c:v>Municipal services (i.e. garbage collection)</c:v>
                </c:pt>
                <c:pt idx="1">
                  <c:v>Public transit</c:v>
                </c:pt>
                <c:pt idx="2">
                  <c:v>Traffic congestion</c:v>
                </c:pt>
                <c:pt idx="3">
                  <c:v>Good schools for your children</c:v>
                </c:pt>
              </c:strCache>
            </c:strRef>
          </c:cat>
          <c:val>
            <c:numRef>
              <c:f>Sheet1!$B$2:$B$5</c:f>
              <c:numCache>
                <c:formatCode>0%</c:formatCode>
                <c:ptCount val="4"/>
                <c:pt idx="0">
                  <c:v>0.293</c:v>
                </c:pt>
                <c:pt idx="1">
                  <c:v>0.295</c:v>
                </c:pt>
                <c:pt idx="2">
                  <c:v>0.384</c:v>
                </c:pt>
                <c:pt idx="3">
                  <c:v>0.463</c:v>
                </c:pt>
              </c:numCache>
            </c:numRef>
          </c:val>
          <c:extLst xmlns:c16r2="http://schemas.microsoft.com/office/drawing/2015/06/chart">
            <c:ext xmlns:c16="http://schemas.microsoft.com/office/drawing/2014/chart" uri="{C3380CC4-5D6E-409C-BE32-E72D297353CC}">
              <c16:uniqueId val="{00000000-F2C3-4717-AC64-CEC68D5D8E1F}"/>
            </c:ext>
          </c:extLst>
        </c:ser>
        <c:ser>
          <c:idx val="1"/>
          <c:order val="1"/>
          <c:tx>
            <c:strRef>
              <c:f>Sheet1!$C$1</c:f>
              <c:strCache>
                <c:ptCount val="1"/>
                <c:pt idx="0">
                  <c:v>Somewhat concerned</c:v>
                </c:pt>
              </c:strCache>
            </c:strRef>
          </c:tx>
          <c:spPr>
            <a:solidFill>
              <a:srgbClr val="FF7D7D"/>
            </a:solidFill>
          </c:spPr>
          <c:invertIfNegative val="0"/>
          <c:dLbls>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Sheet1!$A$2:$A$5</c:f>
              <c:strCache>
                <c:ptCount val="4"/>
                <c:pt idx="0">
                  <c:v>Municipal services (i.e. garbage collection)</c:v>
                </c:pt>
                <c:pt idx="1">
                  <c:v>Public transit</c:v>
                </c:pt>
                <c:pt idx="2">
                  <c:v>Traffic congestion</c:v>
                </c:pt>
                <c:pt idx="3">
                  <c:v>Good schools for your children</c:v>
                </c:pt>
              </c:strCache>
            </c:strRef>
          </c:cat>
          <c:val>
            <c:numRef>
              <c:f>Sheet1!$C$2:$C$5</c:f>
              <c:numCache>
                <c:formatCode>0%</c:formatCode>
                <c:ptCount val="4"/>
                <c:pt idx="0">
                  <c:v>0.241</c:v>
                </c:pt>
                <c:pt idx="1">
                  <c:v>0.197</c:v>
                </c:pt>
                <c:pt idx="2">
                  <c:v>0.224</c:v>
                </c:pt>
                <c:pt idx="3">
                  <c:v>0.139</c:v>
                </c:pt>
              </c:numCache>
            </c:numRef>
          </c:val>
          <c:extLst xmlns:c16r2="http://schemas.microsoft.com/office/drawing/2015/06/chart">
            <c:ext xmlns:c16="http://schemas.microsoft.com/office/drawing/2014/chart" uri="{C3380CC4-5D6E-409C-BE32-E72D297353CC}">
              <c16:uniqueId val="{00000001-F2C3-4717-AC64-CEC68D5D8E1F}"/>
            </c:ext>
          </c:extLst>
        </c:ser>
        <c:ser>
          <c:idx val="2"/>
          <c:order val="2"/>
          <c:tx>
            <c:strRef>
              <c:f>Sheet1!$D$1</c:f>
              <c:strCache>
                <c:ptCount val="1"/>
                <c:pt idx="0">
                  <c:v>Somewhat not concerned</c:v>
                </c:pt>
              </c:strCache>
            </c:strRef>
          </c:tx>
          <c:spPr>
            <a:solidFill>
              <a:srgbClr val="92D050"/>
            </a:solidFill>
          </c:spPr>
          <c:invertIfNegative val="0"/>
          <c:dLbls>
            <c:numFmt formatCode="0%" sourceLinked="0"/>
            <c:spPr>
              <a:noFill/>
              <a:ln>
                <a:noFill/>
              </a:ln>
              <a:effectLst/>
            </c:spPr>
            <c:txPr>
              <a:bodyPr/>
              <a:lstStyle/>
              <a:p>
                <a:pPr>
                  <a:defRPr sz="20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Sheet1!$A$2:$A$5</c:f>
              <c:strCache>
                <c:ptCount val="4"/>
                <c:pt idx="0">
                  <c:v>Municipal services (i.e. garbage collection)</c:v>
                </c:pt>
                <c:pt idx="1">
                  <c:v>Public transit</c:v>
                </c:pt>
                <c:pt idx="2">
                  <c:v>Traffic congestion</c:v>
                </c:pt>
                <c:pt idx="3">
                  <c:v>Good schools for your children</c:v>
                </c:pt>
              </c:strCache>
            </c:strRef>
          </c:cat>
          <c:val>
            <c:numRef>
              <c:f>Sheet1!$D$2:$D$5</c:f>
              <c:numCache>
                <c:formatCode>0%</c:formatCode>
                <c:ptCount val="4"/>
                <c:pt idx="0">
                  <c:v>0.08</c:v>
                </c:pt>
                <c:pt idx="1">
                  <c:v>0.066</c:v>
                </c:pt>
                <c:pt idx="2">
                  <c:v>0.058</c:v>
                </c:pt>
                <c:pt idx="3">
                  <c:v>0.028</c:v>
                </c:pt>
              </c:numCache>
            </c:numRef>
          </c:val>
          <c:extLst xmlns:c16r2="http://schemas.microsoft.com/office/drawing/2015/06/chart">
            <c:ext xmlns:c16="http://schemas.microsoft.com/office/drawing/2014/chart" uri="{C3380CC4-5D6E-409C-BE32-E72D297353CC}">
              <c16:uniqueId val="{00000002-F2C3-4717-AC64-CEC68D5D8E1F}"/>
            </c:ext>
          </c:extLst>
        </c:ser>
        <c:ser>
          <c:idx val="3"/>
          <c:order val="3"/>
          <c:tx>
            <c:strRef>
              <c:f>Sheet1!$E$1</c:f>
              <c:strCache>
                <c:ptCount val="1"/>
                <c:pt idx="0">
                  <c:v>Not concerned</c:v>
                </c:pt>
              </c:strCache>
            </c:strRef>
          </c:tx>
          <c:spPr>
            <a:solidFill>
              <a:srgbClr val="00B05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Sheet1!$A$2:$A$5</c:f>
              <c:strCache>
                <c:ptCount val="4"/>
                <c:pt idx="0">
                  <c:v>Municipal services (i.e. garbage collection)</c:v>
                </c:pt>
                <c:pt idx="1">
                  <c:v>Public transit</c:v>
                </c:pt>
                <c:pt idx="2">
                  <c:v>Traffic congestion</c:v>
                </c:pt>
                <c:pt idx="3">
                  <c:v>Good schools for your children</c:v>
                </c:pt>
              </c:strCache>
            </c:strRef>
          </c:cat>
          <c:val>
            <c:numRef>
              <c:f>Sheet1!$E$2:$E$5</c:f>
              <c:numCache>
                <c:formatCode>0%</c:formatCode>
                <c:ptCount val="4"/>
                <c:pt idx="0">
                  <c:v>0.371</c:v>
                </c:pt>
                <c:pt idx="1">
                  <c:v>0.389</c:v>
                </c:pt>
                <c:pt idx="2">
                  <c:v>0.312</c:v>
                </c:pt>
                <c:pt idx="3">
                  <c:v>0.253</c:v>
                </c:pt>
              </c:numCache>
            </c:numRef>
          </c:val>
          <c:extLst xmlns:c16r2="http://schemas.microsoft.com/office/drawing/2015/06/chart">
            <c:ext xmlns:c16="http://schemas.microsoft.com/office/drawing/2014/chart" uri="{C3380CC4-5D6E-409C-BE32-E72D297353CC}">
              <c16:uniqueId val="{00000003-F2C3-4717-AC64-CEC68D5D8E1F}"/>
            </c:ext>
          </c:extLst>
        </c:ser>
        <c:ser>
          <c:idx val="4"/>
          <c:order val="4"/>
          <c:tx>
            <c:strRef>
              <c:f>Sheet1!$F$1</c:f>
              <c:strCache>
                <c:ptCount val="1"/>
                <c:pt idx="0">
                  <c:v>Unsure</c:v>
                </c:pt>
              </c:strCache>
            </c:strRef>
          </c:tx>
          <c:spPr>
            <a:solidFill>
              <a:schemeClr val="bg1">
                <a:lumMod val="65000"/>
              </a:schemeClr>
            </a:solidFill>
          </c:spPr>
          <c:invertIfNegative val="0"/>
          <c:dLbls>
            <c:delete val="1"/>
          </c:dLbls>
          <c:cat>
            <c:strRef>
              <c:f>Sheet1!$A$2:$A$5</c:f>
              <c:strCache>
                <c:ptCount val="4"/>
                <c:pt idx="0">
                  <c:v>Municipal services (i.e. garbage collection)</c:v>
                </c:pt>
                <c:pt idx="1">
                  <c:v>Public transit</c:v>
                </c:pt>
                <c:pt idx="2">
                  <c:v>Traffic congestion</c:v>
                </c:pt>
                <c:pt idx="3">
                  <c:v>Good schools for your children</c:v>
                </c:pt>
              </c:strCache>
            </c:strRef>
          </c:cat>
          <c:val>
            <c:numRef>
              <c:f>Sheet1!$F$2:$F$5</c:f>
              <c:numCache>
                <c:formatCode>0%</c:formatCode>
                <c:ptCount val="4"/>
                <c:pt idx="0">
                  <c:v>0.009</c:v>
                </c:pt>
                <c:pt idx="1">
                  <c:v>0.007</c:v>
                </c:pt>
                <c:pt idx="2">
                  <c:v>0.005</c:v>
                </c:pt>
                <c:pt idx="3">
                  <c:v>0.006</c:v>
                </c:pt>
              </c:numCache>
            </c:numRef>
          </c:val>
          <c:extLst xmlns:c16r2="http://schemas.microsoft.com/office/drawing/2015/06/chart">
            <c:ext xmlns:c16="http://schemas.microsoft.com/office/drawing/2014/chart" uri="{C3380CC4-5D6E-409C-BE32-E72D297353CC}">
              <c16:uniqueId val="{00000004-F2C3-4717-AC64-CEC68D5D8E1F}"/>
            </c:ext>
          </c:extLst>
        </c:ser>
        <c:ser>
          <c:idx val="5"/>
          <c:order val="5"/>
          <c:tx>
            <c:strRef>
              <c:f>Sheet1!$G$1</c:f>
              <c:strCache>
                <c:ptCount val="1"/>
                <c:pt idx="0">
                  <c:v>Not applicable</c:v>
                </c:pt>
              </c:strCache>
            </c:strRef>
          </c:tx>
          <c:spPr>
            <a:solidFill>
              <a:schemeClr val="tx1"/>
            </a:solidFill>
          </c:spPr>
          <c:invertIfNegative val="0"/>
          <c:dLbls>
            <c:dLbl>
              <c:idx val="0"/>
              <c:delete val="1"/>
              <c:extLst>
                <c:ext xmlns:c15="http://schemas.microsoft.com/office/drawing/2012/chart" uri="{CE6537A1-D6FC-4f65-9D91-7224C49458BB}"/>
              </c:extLst>
            </c:dLbl>
            <c:dLbl>
              <c:idx val="2"/>
              <c:delete val="1"/>
              <c:extLst>
                <c:ext xmlns:c15="http://schemas.microsoft.com/office/drawing/2012/chart" uri="{CE6537A1-D6FC-4f65-9D91-7224C49458BB}"/>
              </c:extLst>
            </c:dLbl>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Sheet1!$A$2:$A$5</c:f>
              <c:strCache>
                <c:ptCount val="4"/>
                <c:pt idx="0">
                  <c:v>Municipal services (i.e. garbage collection)</c:v>
                </c:pt>
                <c:pt idx="1">
                  <c:v>Public transit</c:v>
                </c:pt>
                <c:pt idx="2">
                  <c:v>Traffic congestion</c:v>
                </c:pt>
                <c:pt idx="3">
                  <c:v>Good schools for your children</c:v>
                </c:pt>
              </c:strCache>
            </c:strRef>
          </c:cat>
          <c:val>
            <c:numRef>
              <c:f>Sheet1!$G$2:$G$5</c:f>
              <c:numCache>
                <c:formatCode>0%</c:formatCode>
                <c:ptCount val="4"/>
                <c:pt idx="0">
                  <c:v>0.006</c:v>
                </c:pt>
                <c:pt idx="1">
                  <c:v>0.046</c:v>
                </c:pt>
                <c:pt idx="2">
                  <c:v>0.017</c:v>
                </c:pt>
                <c:pt idx="3">
                  <c:v>0.11</c:v>
                </c:pt>
              </c:numCache>
            </c:numRef>
          </c:val>
          <c:extLst xmlns:c16r2="http://schemas.microsoft.com/office/drawing/2015/06/chart">
            <c:ext xmlns:c16="http://schemas.microsoft.com/office/drawing/2014/chart" uri="{C3380CC4-5D6E-409C-BE32-E72D297353CC}">
              <c16:uniqueId val="{00000000-C2B2-47A3-B09B-ACC49A47CD90}"/>
            </c:ext>
          </c:extLst>
        </c:ser>
        <c:dLbls>
          <c:showLegendKey val="0"/>
          <c:showVal val="1"/>
          <c:showCatName val="0"/>
          <c:showSerName val="0"/>
          <c:showPercent val="0"/>
          <c:showBubbleSize val="0"/>
        </c:dLbls>
        <c:gapWidth val="75"/>
        <c:overlap val="100"/>
        <c:axId val="-81321056"/>
        <c:axId val="-81318848"/>
      </c:barChart>
      <c:catAx>
        <c:axId val="-81321056"/>
        <c:scaling>
          <c:orientation val="minMax"/>
        </c:scaling>
        <c:delete val="0"/>
        <c:axPos val="l"/>
        <c:numFmt formatCode="General" sourceLinked="1"/>
        <c:majorTickMark val="none"/>
        <c:minorTickMark val="none"/>
        <c:tickLblPos val="nextTo"/>
        <c:txPr>
          <a:bodyPr/>
          <a:lstStyle/>
          <a:p>
            <a:pPr>
              <a:defRPr sz="1400">
                <a:solidFill>
                  <a:schemeClr val="tx2">
                    <a:lumMod val="75000"/>
                  </a:schemeClr>
                </a:solidFill>
              </a:defRPr>
            </a:pPr>
            <a:endParaRPr lang="en-US"/>
          </a:p>
        </c:txPr>
        <c:crossAx val="-81318848"/>
        <c:crosses val="autoZero"/>
        <c:auto val="1"/>
        <c:lblAlgn val="ctr"/>
        <c:lblOffset val="100"/>
        <c:noMultiLvlLbl val="0"/>
      </c:catAx>
      <c:valAx>
        <c:axId val="-81318848"/>
        <c:scaling>
          <c:orientation val="minMax"/>
        </c:scaling>
        <c:delete val="0"/>
        <c:axPos val="b"/>
        <c:majorGridlines>
          <c:spPr>
            <a:ln>
              <a:solidFill>
                <a:schemeClr val="bg1">
                  <a:lumMod val="75000"/>
                </a:schemeClr>
              </a:solidFill>
              <a:prstDash val="sysDot"/>
            </a:ln>
          </c:spPr>
        </c:majorGridlines>
        <c:numFmt formatCode="0%" sourceLinked="1"/>
        <c:majorTickMark val="none"/>
        <c:minorTickMark val="none"/>
        <c:tickLblPos val="nextTo"/>
        <c:txPr>
          <a:bodyPr/>
          <a:lstStyle/>
          <a:p>
            <a:pPr>
              <a:defRPr sz="1400">
                <a:solidFill>
                  <a:schemeClr val="tx2">
                    <a:lumMod val="75000"/>
                  </a:schemeClr>
                </a:solidFill>
              </a:defRPr>
            </a:pPr>
            <a:endParaRPr lang="en-US"/>
          </a:p>
        </c:txPr>
        <c:crossAx val="-81321056"/>
        <c:crosses val="autoZero"/>
        <c:crossBetween val="between"/>
      </c:valAx>
      <c:spPr>
        <a:noFill/>
        <a:ln w="25392">
          <a:noFill/>
        </a:ln>
      </c:spPr>
    </c:plotArea>
    <c:legend>
      <c:legendPos val="b"/>
      <c:layout>
        <c:manualLayout>
          <c:xMode val="edge"/>
          <c:yMode val="edge"/>
          <c:x val="0.168717364737251"/>
          <c:y val="0.932719340035664"/>
          <c:w val="0.831282635262748"/>
          <c:h val="0.0672806599643354"/>
        </c:manualLayout>
      </c:layout>
      <c:overlay val="0"/>
      <c:txPr>
        <a:bodyPr/>
        <a:lstStyle/>
        <a:p>
          <a:pPr>
            <a:defRPr sz="1400">
              <a:solidFill>
                <a:schemeClr val="tx2">
                  <a:lumMod val="75000"/>
                </a:schemeClr>
              </a:solidFill>
            </a:defRPr>
          </a:pPr>
          <a:endParaRPr lang="en-US"/>
        </a:p>
      </c:txPr>
    </c:legend>
    <c:plotVisOnly val="1"/>
    <c:dispBlanksAs val="gap"/>
    <c:showDLblsOverMax val="0"/>
  </c:chart>
  <c:txPr>
    <a:bodyPr/>
    <a:lstStyle/>
    <a:p>
      <a:pPr>
        <a:defRPr sz="1798"/>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9017013982573"/>
          <c:y val="0.0412757973733583"/>
          <c:w val="0.738375630220982"/>
          <c:h val="0.733334334733783"/>
        </c:manualLayout>
      </c:layout>
      <c:barChart>
        <c:barDir val="bar"/>
        <c:grouping val="percentStacked"/>
        <c:varyColors val="0"/>
        <c:ser>
          <c:idx val="0"/>
          <c:order val="0"/>
          <c:tx>
            <c:strRef>
              <c:f>Sheet1!$B$1</c:f>
              <c:strCache>
                <c:ptCount val="1"/>
                <c:pt idx="0">
                  <c:v>Concerned</c:v>
                </c:pt>
              </c:strCache>
            </c:strRef>
          </c:tx>
          <c:spPr>
            <a:solidFill>
              <a:srgbClr val="C0000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Sheet1!$B$2:$B$4</c:f>
              <c:numCache>
                <c:formatCode>General</c:formatCode>
                <c:ptCount val="3"/>
                <c:pt idx="0">
                  <c:v>0.658239829779931</c:v>
                </c:pt>
                <c:pt idx="1">
                  <c:v>0.562038015789277</c:v>
                </c:pt>
                <c:pt idx="2">
                  <c:v>0.631096826410576</c:v>
                </c:pt>
              </c:numCache>
            </c:numRef>
          </c:val>
          <c:extLst xmlns:c16r2="http://schemas.microsoft.com/office/drawing/2015/06/chart">
            <c:ext xmlns:c16="http://schemas.microsoft.com/office/drawing/2014/chart" uri="{C3380CC4-5D6E-409C-BE32-E72D297353CC}">
              <c16:uniqueId val="{00000000-F2C3-4717-AC64-CEC68D5D8E1F}"/>
            </c:ext>
          </c:extLst>
        </c:ser>
        <c:ser>
          <c:idx val="1"/>
          <c:order val="1"/>
          <c:tx>
            <c:strRef>
              <c:f>Sheet1!$C$1</c:f>
              <c:strCache>
                <c:ptCount val="1"/>
                <c:pt idx="0">
                  <c:v>Somewhat concerned</c:v>
                </c:pt>
              </c:strCache>
            </c:strRef>
          </c:tx>
          <c:spPr>
            <a:solidFill>
              <a:srgbClr val="FF7D7D"/>
            </a:solidFill>
          </c:spPr>
          <c:invertIfNegative val="0"/>
          <c:dLbls>
            <c:dLbl>
              <c:idx val="4"/>
              <c:layout>
                <c:manualLayout>
                  <c:x val="-0.0201564905486692"/>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Sheet1!$C$2:$C$4</c:f>
              <c:numCache>
                <c:formatCode>General</c:formatCode>
                <c:ptCount val="3"/>
                <c:pt idx="0">
                  <c:v>0.184059238107581</c:v>
                </c:pt>
                <c:pt idx="1">
                  <c:v>0.216095232471132</c:v>
                </c:pt>
                <c:pt idx="2">
                  <c:v>0.193098081211258</c:v>
                </c:pt>
              </c:numCache>
            </c:numRef>
          </c:val>
          <c:extLst xmlns:c16r2="http://schemas.microsoft.com/office/drawing/2015/06/chart">
            <c:ext xmlns:c16="http://schemas.microsoft.com/office/drawing/2014/chart" uri="{C3380CC4-5D6E-409C-BE32-E72D297353CC}">
              <c16:uniqueId val="{00000001-F2C3-4717-AC64-CEC68D5D8E1F}"/>
            </c:ext>
          </c:extLst>
        </c:ser>
        <c:ser>
          <c:idx val="2"/>
          <c:order val="2"/>
          <c:tx>
            <c:strRef>
              <c:f>Sheet1!$D$1</c:f>
              <c:strCache>
                <c:ptCount val="1"/>
                <c:pt idx="0">
                  <c:v>Somewhat not concerned</c:v>
                </c:pt>
              </c:strCache>
            </c:strRef>
          </c:tx>
          <c:spPr>
            <a:solidFill>
              <a:srgbClr val="92D050"/>
            </a:solidFill>
          </c:spPr>
          <c:invertIfNegative val="0"/>
          <c:dLbls>
            <c:dLbl>
              <c:idx val="4"/>
              <c:layout>
                <c:manualLayout>
                  <c:x val="-0.00671883018288974"/>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Sheet1!$D$2:$D$4</c:f>
              <c:numCache>
                <c:formatCode>General</c:formatCode>
                <c:ptCount val="3"/>
                <c:pt idx="0">
                  <c:v>0.0285150003976268</c:v>
                </c:pt>
                <c:pt idx="1">
                  <c:v>0.0420854587974624</c:v>
                </c:pt>
                <c:pt idx="2">
                  <c:v>0.0323438574928394</c:v>
                </c:pt>
              </c:numCache>
            </c:numRef>
          </c:val>
          <c:extLst xmlns:c16r2="http://schemas.microsoft.com/office/drawing/2015/06/chart">
            <c:ext xmlns:c16="http://schemas.microsoft.com/office/drawing/2014/chart" uri="{C3380CC4-5D6E-409C-BE32-E72D297353CC}">
              <c16:uniqueId val="{00000002-F2C3-4717-AC64-CEC68D5D8E1F}"/>
            </c:ext>
          </c:extLst>
        </c:ser>
        <c:ser>
          <c:idx val="3"/>
          <c:order val="3"/>
          <c:tx>
            <c:strRef>
              <c:f>Sheet1!$E$1</c:f>
              <c:strCache>
                <c:ptCount val="1"/>
                <c:pt idx="0">
                  <c:v>Not concerned</c:v>
                </c:pt>
              </c:strCache>
            </c:strRef>
          </c:tx>
          <c:spPr>
            <a:solidFill>
              <a:srgbClr val="00B050"/>
            </a:solidFill>
          </c:spPr>
          <c:invertIfNegative val="0"/>
          <c:dLbls>
            <c:dLbl>
              <c:idx val="4"/>
              <c:layout>
                <c:manualLayout>
                  <c:x val="0.0100782452743347"/>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Sheet1!$E$2:$E$4</c:f>
              <c:numCache>
                <c:formatCode>General</c:formatCode>
                <c:ptCount val="3"/>
                <c:pt idx="0">
                  <c:v>0.120442462567603</c:v>
                </c:pt>
                <c:pt idx="1">
                  <c:v>0.148609510909378</c:v>
                </c:pt>
                <c:pt idx="2">
                  <c:v>0.128389696162594</c:v>
                </c:pt>
              </c:numCache>
            </c:numRef>
          </c:val>
          <c:extLst xmlns:c16r2="http://schemas.microsoft.com/office/drawing/2015/06/chart">
            <c:ext xmlns:c16="http://schemas.microsoft.com/office/drawing/2014/chart" uri="{C3380CC4-5D6E-409C-BE32-E72D297353CC}">
              <c16:uniqueId val="{00000003-F2C3-4717-AC64-CEC68D5D8E1F}"/>
            </c:ext>
          </c:extLst>
        </c:ser>
        <c:ser>
          <c:idx val="4"/>
          <c:order val="4"/>
          <c:tx>
            <c:strRef>
              <c:f>Sheet1!$F$1</c:f>
              <c:strCache>
                <c:ptCount val="1"/>
                <c:pt idx="0">
                  <c:v>Unsure</c:v>
                </c:pt>
              </c:strCache>
            </c:strRef>
          </c:tx>
          <c:spPr>
            <a:solidFill>
              <a:schemeClr val="bg1">
                <a:lumMod val="65000"/>
              </a:schemeClr>
            </a:solidFill>
          </c:spPr>
          <c:invertIfNegative val="0"/>
          <c:dLbls>
            <c:delete val="1"/>
          </c:dLbls>
          <c:cat>
            <c:strRef>
              <c:f>Sheet1!$A$2:$A$4</c:f>
              <c:strCache>
                <c:ptCount val="3"/>
                <c:pt idx="0">
                  <c:v>Non-Millennials (n=1595)</c:v>
                </c:pt>
                <c:pt idx="1">
                  <c:v>Millennials (n=503)</c:v>
                </c:pt>
                <c:pt idx="2">
                  <c:v>All (n=2098)</c:v>
                </c:pt>
              </c:strCache>
            </c:strRef>
          </c:cat>
          <c:val>
            <c:numRef>
              <c:f>Sheet1!$F$2:$F$4</c:f>
              <c:numCache>
                <c:formatCode>General</c:formatCode>
                <c:ptCount val="3"/>
                <c:pt idx="0">
                  <c:v>0.00468625890260496</c:v>
                </c:pt>
                <c:pt idx="1">
                  <c:v>0.0172927398229109</c:v>
                </c:pt>
                <c:pt idx="2">
                  <c:v>0.00824313314334245</c:v>
                </c:pt>
              </c:numCache>
            </c:numRef>
          </c:val>
          <c:extLst xmlns:c16r2="http://schemas.microsoft.com/office/drawing/2015/06/chart">
            <c:ext xmlns:c16="http://schemas.microsoft.com/office/drawing/2014/chart" uri="{C3380CC4-5D6E-409C-BE32-E72D297353CC}">
              <c16:uniqueId val="{00000004-F2C3-4717-AC64-CEC68D5D8E1F}"/>
            </c:ext>
          </c:extLst>
        </c:ser>
        <c:ser>
          <c:idx val="5"/>
          <c:order val="5"/>
          <c:tx>
            <c:strRef>
              <c:f>Sheet1!$G$1</c:f>
              <c:strCache>
                <c:ptCount val="1"/>
                <c:pt idx="0">
                  <c:v>Not applicable</c:v>
                </c:pt>
              </c:strCache>
            </c:strRef>
          </c:tx>
          <c:spPr>
            <a:solidFill>
              <a:schemeClr val="tx1"/>
            </a:solidFill>
          </c:spPr>
          <c:invertIfNegative val="0"/>
          <c:dLbls>
            <c:delete val="1"/>
          </c:dLbls>
          <c:cat>
            <c:strRef>
              <c:f>Sheet1!$A$2:$A$4</c:f>
              <c:strCache>
                <c:ptCount val="3"/>
                <c:pt idx="0">
                  <c:v>Non-Millennials (n=1595)</c:v>
                </c:pt>
                <c:pt idx="1">
                  <c:v>Millennials (n=503)</c:v>
                </c:pt>
                <c:pt idx="2">
                  <c:v>All (n=2098)</c:v>
                </c:pt>
              </c:strCache>
            </c:strRef>
          </c:cat>
          <c:val>
            <c:numRef>
              <c:f>Sheet1!$G$2:$G$4</c:f>
              <c:numCache>
                <c:formatCode>General</c:formatCode>
                <c:ptCount val="3"/>
                <c:pt idx="0">
                  <c:v>0.00405721024466348</c:v>
                </c:pt>
                <c:pt idx="1">
                  <c:v>0.0138790422098396</c:v>
                </c:pt>
                <c:pt idx="2">
                  <c:v>0.00682840557939924</c:v>
                </c:pt>
              </c:numCache>
            </c:numRef>
          </c:val>
        </c:ser>
        <c:dLbls>
          <c:showLegendKey val="0"/>
          <c:showVal val="1"/>
          <c:showCatName val="0"/>
          <c:showSerName val="0"/>
          <c:showPercent val="0"/>
          <c:showBubbleSize val="0"/>
        </c:dLbls>
        <c:gapWidth val="75"/>
        <c:overlap val="100"/>
        <c:axId val="-82027312"/>
        <c:axId val="-82025952"/>
      </c:barChart>
      <c:catAx>
        <c:axId val="-82027312"/>
        <c:scaling>
          <c:orientation val="minMax"/>
        </c:scaling>
        <c:delete val="0"/>
        <c:axPos val="l"/>
        <c:numFmt formatCode="General" sourceLinked="1"/>
        <c:majorTickMark val="none"/>
        <c:minorTickMark val="none"/>
        <c:tickLblPos val="nextTo"/>
        <c:txPr>
          <a:bodyPr/>
          <a:lstStyle/>
          <a:p>
            <a:pPr>
              <a:defRPr sz="1400">
                <a:solidFill>
                  <a:schemeClr val="tx2">
                    <a:lumMod val="75000"/>
                  </a:schemeClr>
                </a:solidFill>
              </a:defRPr>
            </a:pPr>
            <a:endParaRPr lang="en-US"/>
          </a:p>
        </c:txPr>
        <c:crossAx val="-82025952"/>
        <c:crosses val="autoZero"/>
        <c:auto val="1"/>
        <c:lblAlgn val="ctr"/>
        <c:lblOffset val="100"/>
        <c:noMultiLvlLbl val="0"/>
      </c:catAx>
      <c:valAx>
        <c:axId val="-82025952"/>
        <c:scaling>
          <c:orientation val="minMax"/>
        </c:scaling>
        <c:delete val="0"/>
        <c:axPos val="b"/>
        <c:majorGridlines>
          <c:spPr>
            <a:ln>
              <a:solidFill>
                <a:schemeClr val="bg1">
                  <a:lumMod val="75000"/>
                </a:schemeClr>
              </a:solidFill>
              <a:prstDash val="sysDot"/>
            </a:ln>
          </c:spPr>
        </c:majorGridlines>
        <c:numFmt formatCode="0%" sourceLinked="1"/>
        <c:majorTickMark val="none"/>
        <c:minorTickMark val="none"/>
        <c:tickLblPos val="nextTo"/>
        <c:txPr>
          <a:bodyPr/>
          <a:lstStyle/>
          <a:p>
            <a:pPr>
              <a:defRPr sz="1400">
                <a:solidFill>
                  <a:schemeClr val="tx2">
                    <a:lumMod val="75000"/>
                  </a:schemeClr>
                </a:solidFill>
              </a:defRPr>
            </a:pPr>
            <a:endParaRPr lang="en-US"/>
          </a:p>
        </c:txPr>
        <c:crossAx val="-82027312"/>
        <c:crosses val="autoZero"/>
        <c:crossBetween val="between"/>
      </c:valAx>
      <c:spPr>
        <a:noFill/>
        <a:ln w="25392">
          <a:noFill/>
        </a:ln>
      </c:spPr>
    </c:plotArea>
    <c:legend>
      <c:legendPos val="b"/>
      <c:layout>
        <c:manualLayout>
          <c:xMode val="edge"/>
          <c:yMode val="edge"/>
          <c:x val="0.118413459864327"/>
          <c:y val="0.908207194665445"/>
          <c:w val="0.880118730588807"/>
          <c:h val="0.0917928053345547"/>
        </c:manualLayout>
      </c:layout>
      <c:overlay val="0"/>
      <c:txPr>
        <a:bodyPr/>
        <a:lstStyle/>
        <a:p>
          <a:pPr>
            <a:defRPr sz="1400">
              <a:solidFill>
                <a:schemeClr val="tx2">
                  <a:lumMod val="75000"/>
                </a:schemeClr>
              </a:solidFill>
            </a:defRPr>
          </a:pPr>
          <a:endParaRPr lang="en-US"/>
        </a:p>
      </c:txPr>
    </c:legend>
    <c:plotVisOnly val="1"/>
    <c:dispBlanksAs val="gap"/>
    <c:showDLblsOverMax val="0"/>
  </c:chart>
  <c:txPr>
    <a:bodyPr/>
    <a:lstStyle/>
    <a:p>
      <a:pPr>
        <a:defRPr sz="1798"/>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9017013982573"/>
          <c:y val="0.0412757973733583"/>
          <c:w val="0.738375630220982"/>
          <c:h val="0.733334334733783"/>
        </c:manualLayout>
      </c:layout>
      <c:barChart>
        <c:barDir val="bar"/>
        <c:grouping val="percentStacked"/>
        <c:varyColors val="0"/>
        <c:ser>
          <c:idx val="0"/>
          <c:order val="0"/>
          <c:tx>
            <c:strRef>
              <c:f>Sheet1!$B$1</c:f>
              <c:strCache>
                <c:ptCount val="1"/>
                <c:pt idx="0">
                  <c:v>Concerned</c:v>
                </c:pt>
              </c:strCache>
            </c:strRef>
          </c:tx>
          <c:spPr>
            <a:solidFill>
              <a:srgbClr val="C0000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Sheet1!$B$2:$B$4</c:f>
              <c:numCache>
                <c:formatCode>General</c:formatCode>
                <c:ptCount val="3"/>
                <c:pt idx="0">
                  <c:v>0.515284077797679</c:v>
                </c:pt>
                <c:pt idx="1">
                  <c:v>0.428343347617247</c:v>
                </c:pt>
                <c:pt idx="2">
                  <c:v>0.490754056643913</c:v>
                </c:pt>
              </c:numCache>
            </c:numRef>
          </c:val>
          <c:extLst xmlns:c16r2="http://schemas.microsoft.com/office/drawing/2015/06/chart">
            <c:ext xmlns:c16="http://schemas.microsoft.com/office/drawing/2014/chart" uri="{C3380CC4-5D6E-409C-BE32-E72D297353CC}">
              <c16:uniqueId val="{00000000-F2C3-4717-AC64-CEC68D5D8E1F}"/>
            </c:ext>
          </c:extLst>
        </c:ser>
        <c:ser>
          <c:idx val="1"/>
          <c:order val="1"/>
          <c:tx>
            <c:strRef>
              <c:f>Sheet1!$C$1</c:f>
              <c:strCache>
                <c:ptCount val="1"/>
                <c:pt idx="0">
                  <c:v>Somewhat concerned</c:v>
                </c:pt>
              </c:strCache>
            </c:strRef>
          </c:tx>
          <c:spPr>
            <a:solidFill>
              <a:srgbClr val="FF7D7D"/>
            </a:solidFill>
          </c:spPr>
          <c:invertIfNegative val="0"/>
          <c:dLbls>
            <c:dLbl>
              <c:idx val="4"/>
              <c:layout>
                <c:manualLayout>
                  <c:x val="-0.0201564905486692"/>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Sheet1!$C$2:$C$4</c:f>
              <c:numCache>
                <c:formatCode>General</c:formatCode>
                <c:ptCount val="3"/>
                <c:pt idx="0">
                  <c:v>0.23091489494709</c:v>
                </c:pt>
                <c:pt idx="1">
                  <c:v>0.303397033761319</c:v>
                </c:pt>
                <c:pt idx="2">
                  <c:v>0.251365475413733</c:v>
                </c:pt>
              </c:numCache>
            </c:numRef>
          </c:val>
          <c:extLst xmlns:c16r2="http://schemas.microsoft.com/office/drawing/2015/06/chart">
            <c:ext xmlns:c16="http://schemas.microsoft.com/office/drawing/2014/chart" uri="{C3380CC4-5D6E-409C-BE32-E72D297353CC}">
              <c16:uniqueId val="{00000001-F2C3-4717-AC64-CEC68D5D8E1F}"/>
            </c:ext>
          </c:extLst>
        </c:ser>
        <c:ser>
          <c:idx val="2"/>
          <c:order val="2"/>
          <c:tx>
            <c:strRef>
              <c:f>Sheet1!$D$1</c:f>
              <c:strCache>
                <c:ptCount val="1"/>
                <c:pt idx="0">
                  <c:v>Somewhat not concerned</c:v>
                </c:pt>
              </c:strCache>
            </c:strRef>
          </c:tx>
          <c:spPr>
            <a:solidFill>
              <a:srgbClr val="92D050"/>
            </a:solidFill>
          </c:spPr>
          <c:invertIfNegative val="0"/>
          <c:dLbls>
            <c:dLbl>
              <c:idx val="4"/>
              <c:layout>
                <c:manualLayout>
                  <c:x val="-0.00671883018288974"/>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Sheet1!$D$2:$D$4</c:f>
              <c:numCache>
                <c:formatCode>General</c:formatCode>
                <c:ptCount val="3"/>
                <c:pt idx="0">
                  <c:v>0.0422894524274959</c:v>
                </c:pt>
                <c:pt idx="1">
                  <c:v>0.0687507069917916</c:v>
                </c:pt>
                <c:pt idx="2">
                  <c:v>0.0497554023093332</c:v>
                </c:pt>
              </c:numCache>
            </c:numRef>
          </c:val>
          <c:extLst xmlns:c16r2="http://schemas.microsoft.com/office/drawing/2015/06/chart">
            <c:ext xmlns:c16="http://schemas.microsoft.com/office/drawing/2014/chart" uri="{C3380CC4-5D6E-409C-BE32-E72D297353CC}">
              <c16:uniqueId val="{00000002-F2C3-4717-AC64-CEC68D5D8E1F}"/>
            </c:ext>
          </c:extLst>
        </c:ser>
        <c:ser>
          <c:idx val="3"/>
          <c:order val="3"/>
          <c:tx>
            <c:strRef>
              <c:f>Sheet1!$E$1</c:f>
              <c:strCache>
                <c:ptCount val="1"/>
                <c:pt idx="0">
                  <c:v>Not concerned</c:v>
                </c:pt>
              </c:strCache>
            </c:strRef>
          </c:tx>
          <c:spPr>
            <a:solidFill>
              <a:srgbClr val="00B050"/>
            </a:solidFill>
          </c:spPr>
          <c:invertIfNegative val="0"/>
          <c:dLbls>
            <c:dLbl>
              <c:idx val="4"/>
              <c:layout>
                <c:manualLayout>
                  <c:x val="0.0100782452743347"/>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Sheet1!$E$2:$E$4</c:f>
              <c:numCache>
                <c:formatCode>General</c:formatCode>
                <c:ptCount val="3"/>
                <c:pt idx="0">
                  <c:v>0.190515888941823</c:v>
                </c:pt>
                <c:pt idx="1">
                  <c:v>0.175989362073397</c:v>
                </c:pt>
                <c:pt idx="2">
                  <c:v>0.186417280491748</c:v>
                </c:pt>
              </c:numCache>
            </c:numRef>
          </c:val>
          <c:extLst xmlns:c16r2="http://schemas.microsoft.com/office/drawing/2015/06/chart">
            <c:ext xmlns:c16="http://schemas.microsoft.com/office/drawing/2014/chart" uri="{C3380CC4-5D6E-409C-BE32-E72D297353CC}">
              <c16:uniqueId val="{00000003-F2C3-4717-AC64-CEC68D5D8E1F}"/>
            </c:ext>
          </c:extLst>
        </c:ser>
        <c:ser>
          <c:idx val="4"/>
          <c:order val="4"/>
          <c:tx>
            <c:strRef>
              <c:f>Sheet1!$F$1</c:f>
              <c:strCache>
                <c:ptCount val="1"/>
                <c:pt idx="0">
                  <c:v>Unsure</c:v>
                </c:pt>
              </c:strCache>
            </c:strRef>
          </c:tx>
          <c:spPr>
            <a:solidFill>
              <a:schemeClr val="bg1">
                <a:lumMod val="65000"/>
              </a:schemeClr>
            </a:solidFill>
          </c:spPr>
          <c:invertIfNegative val="0"/>
          <c:dLbls>
            <c:delete val="1"/>
          </c:dLbls>
          <c:cat>
            <c:strRef>
              <c:f>Sheet1!$A$2:$A$4</c:f>
              <c:strCache>
                <c:ptCount val="3"/>
                <c:pt idx="0">
                  <c:v>Non-Millennials (n=1595)</c:v>
                </c:pt>
                <c:pt idx="1">
                  <c:v>Millennials (n=503)</c:v>
                </c:pt>
                <c:pt idx="2">
                  <c:v>All (n=2098)</c:v>
                </c:pt>
              </c:strCache>
            </c:strRef>
          </c:cat>
          <c:val>
            <c:numRef>
              <c:f>Sheet1!$F$2:$F$4</c:f>
              <c:numCache>
                <c:formatCode>General</c:formatCode>
                <c:ptCount val="3"/>
                <c:pt idx="0">
                  <c:v>0.00532610118041288</c:v>
                </c:pt>
                <c:pt idx="1">
                  <c:v>0.011215208844308</c:v>
                </c:pt>
                <c:pt idx="2">
                  <c:v>0.00698769218928026</c:v>
                </c:pt>
              </c:numCache>
            </c:numRef>
          </c:val>
          <c:extLst xmlns:c16r2="http://schemas.microsoft.com/office/drawing/2015/06/chart">
            <c:ext xmlns:c16="http://schemas.microsoft.com/office/drawing/2014/chart" uri="{C3380CC4-5D6E-409C-BE32-E72D297353CC}">
              <c16:uniqueId val="{00000004-F2C3-4717-AC64-CEC68D5D8E1F}"/>
            </c:ext>
          </c:extLst>
        </c:ser>
        <c:ser>
          <c:idx val="5"/>
          <c:order val="5"/>
          <c:tx>
            <c:strRef>
              <c:f>Sheet1!$G$1</c:f>
              <c:strCache>
                <c:ptCount val="1"/>
                <c:pt idx="0">
                  <c:v>Not applicable</c:v>
                </c:pt>
              </c:strCache>
            </c:strRef>
          </c:tx>
          <c:spPr>
            <a:solidFill>
              <a:schemeClr val="tx1"/>
            </a:solidFill>
          </c:spPr>
          <c:invertIfNegative val="0"/>
          <c:dLbls>
            <c:delete val="1"/>
          </c:dLbls>
          <c:cat>
            <c:strRef>
              <c:f>Sheet1!$A$2:$A$4</c:f>
              <c:strCache>
                <c:ptCount val="3"/>
                <c:pt idx="0">
                  <c:v>Non-Millennials (n=1595)</c:v>
                </c:pt>
                <c:pt idx="1">
                  <c:v>Millennials (n=503)</c:v>
                </c:pt>
                <c:pt idx="2">
                  <c:v>All (n=2098)</c:v>
                </c:pt>
              </c:strCache>
            </c:strRef>
          </c:cat>
          <c:val>
            <c:numRef>
              <c:f>Sheet1!$G$2:$G$4</c:f>
              <c:numCache>
                <c:formatCode>General</c:formatCode>
                <c:ptCount val="3"/>
                <c:pt idx="0">
                  <c:v>0.0156695847055082</c:v>
                </c:pt>
                <c:pt idx="1">
                  <c:v>0.0123043407119352</c:v>
                </c:pt>
                <c:pt idx="2">
                  <c:v>0.0147200929520042</c:v>
                </c:pt>
              </c:numCache>
            </c:numRef>
          </c:val>
        </c:ser>
        <c:dLbls>
          <c:showLegendKey val="0"/>
          <c:showVal val="1"/>
          <c:showCatName val="0"/>
          <c:showSerName val="0"/>
          <c:showPercent val="0"/>
          <c:showBubbleSize val="0"/>
        </c:dLbls>
        <c:gapWidth val="75"/>
        <c:overlap val="100"/>
        <c:axId val="-82090320"/>
        <c:axId val="-82088544"/>
      </c:barChart>
      <c:catAx>
        <c:axId val="-82090320"/>
        <c:scaling>
          <c:orientation val="minMax"/>
        </c:scaling>
        <c:delete val="0"/>
        <c:axPos val="l"/>
        <c:numFmt formatCode="General" sourceLinked="1"/>
        <c:majorTickMark val="none"/>
        <c:minorTickMark val="none"/>
        <c:tickLblPos val="nextTo"/>
        <c:txPr>
          <a:bodyPr/>
          <a:lstStyle/>
          <a:p>
            <a:pPr>
              <a:defRPr sz="1400">
                <a:solidFill>
                  <a:schemeClr val="tx2">
                    <a:lumMod val="75000"/>
                  </a:schemeClr>
                </a:solidFill>
              </a:defRPr>
            </a:pPr>
            <a:endParaRPr lang="en-US"/>
          </a:p>
        </c:txPr>
        <c:crossAx val="-82088544"/>
        <c:crosses val="autoZero"/>
        <c:auto val="1"/>
        <c:lblAlgn val="ctr"/>
        <c:lblOffset val="100"/>
        <c:noMultiLvlLbl val="0"/>
      </c:catAx>
      <c:valAx>
        <c:axId val="-82088544"/>
        <c:scaling>
          <c:orientation val="minMax"/>
        </c:scaling>
        <c:delete val="0"/>
        <c:axPos val="b"/>
        <c:majorGridlines>
          <c:spPr>
            <a:ln>
              <a:solidFill>
                <a:schemeClr val="bg1">
                  <a:lumMod val="75000"/>
                </a:schemeClr>
              </a:solidFill>
              <a:prstDash val="sysDot"/>
            </a:ln>
          </c:spPr>
        </c:majorGridlines>
        <c:numFmt formatCode="0%" sourceLinked="1"/>
        <c:majorTickMark val="none"/>
        <c:minorTickMark val="none"/>
        <c:tickLblPos val="nextTo"/>
        <c:txPr>
          <a:bodyPr/>
          <a:lstStyle/>
          <a:p>
            <a:pPr>
              <a:defRPr sz="1400">
                <a:solidFill>
                  <a:schemeClr val="tx2">
                    <a:lumMod val="75000"/>
                  </a:schemeClr>
                </a:solidFill>
              </a:defRPr>
            </a:pPr>
            <a:endParaRPr lang="en-US"/>
          </a:p>
        </c:txPr>
        <c:crossAx val="-82090320"/>
        <c:crosses val="autoZero"/>
        <c:crossBetween val="between"/>
      </c:valAx>
      <c:spPr>
        <a:noFill/>
        <a:ln w="25392">
          <a:noFill/>
        </a:ln>
      </c:spPr>
    </c:plotArea>
    <c:legend>
      <c:legendPos val="b"/>
      <c:layout>
        <c:manualLayout>
          <c:xMode val="edge"/>
          <c:yMode val="edge"/>
          <c:x val="0.145330720828999"/>
          <c:y val="0.908207194665445"/>
          <c:w val="0.854669279171001"/>
          <c:h val="0.0917928053345547"/>
        </c:manualLayout>
      </c:layout>
      <c:overlay val="0"/>
      <c:txPr>
        <a:bodyPr/>
        <a:lstStyle/>
        <a:p>
          <a:pPr>
            <a:defRPr sz="1400">
              <a:solidFill>
                <a:schemeClr val="tx2">
                  <a:lumMod val="75000"/>
                </a:schemeClr>
              </a:solidFill>
            </a:defRPr>
          </a:pPr>
          <a:endParaRPr lang="en-US"/>
        </a:p>
      </c:txPr>
    </c:legend>
    <c:plotVisOnly val="1"/>
    <c:dispBlanksAs val="gap"/>
    <c:showDLblsOverMax val="0"/>
  </c:chart>
  <c:txPr>
    <a:bodyPr/>
    <a:lstStyle/>
    <a:p>
      <a:pPr>
        <a:defRPr sz="1798"/>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9017013982573"/>
          <c:y val="0.0412757973733583"/>
          <c:w val="0.738375630220982"/>
          <c:h val="0.733334334733783"/>
        </c:manualLayout>
      </c:layout>
      <c:barChart>
        <c:barDir val="bar"/>
        <c:grouping val="percentStacked"/>
        <c:varyColors val="0"/>
        <c:ser>
          <c:idx val="0"/>
          <c:order val="0"/>
          <c:tx>
            <c:strRef>
              <c:f>Sheet1!$B$1</c:f>
              <c:strCache>
                <c:ptCount val="1"/>
                <c:pt idx="0">
                  <c:v>Concerned</c:v>
                </c:pt>
              </c:strCache>
            </c:strRef>
          </c:tx>
          <c:spPr>
            <a:solidFill>
              <a:srgbClr val="C0000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Sheet1!$B$2:$B$4</c:f>
              <c:numCache>
                <c:formatCode>General</c:formatCode>
                <c:ptCount val="3"/>
                <c:pt idx="0">
                  <c:v>0.551114304444998</c:v>
                </c:pt>
                <c:pt idx="1">
                  <c:v>0.562490668916641</c:v>
                </c:pt>
                <c:pt idx="2">
                  <c:v>0.554324105657426</c:v>
                </c:pt>
              </c:numCache>
            </c:numRef>
          </c:val>
          <c:extLst xmlns:c16r2="http://schemas.microsoft.com/office/drawing/2015/06/chart">
            <c:ext xmlns:c16="http://schemas.microsoft.com/office/drawing/2014/chart" uri="{C3380CC4-5D6E-409C-BE32-E72D297353CC}">
              <c16:uniqueId val="{00000000-F2C3-4717-AC64-CEC68D5D8E1F}"/>
            </c:ext>
          </c:extLst>
        </c:ser>
        <c:ser>
          <c:idx val="1"/>
          <c:order val="1"/>
          <c:tx>
            <c:strRef>
              <c:f>Sheet1!$C$1</c:f>
              <c:strCache>
                <c:ptCount val="1"/>
                <c:pt idx="0">
                  <c:v>Somewhat concerned</c:v>
                </c:pt>
              </c:strCache>
            </c:strRef>
          </c:tx>
          <c:spPr>
            <a:solidFill>
              <a:srgbClr val="FF7D7D"/>
            </a:solidFill>
          </c:spPr>
          <c:invertIfNegative val="0"/>
          <c:dLbls>
            <c:dLbl>
              <c:idx val="4"/>
              <c:layout>
                <c:manualLayout>
                  <c:x val="-0.0201564905486692"/>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Sheet1!$C$2:$C$4</c:f>
              <c:numCache>
                <c:formatCode>General</c:formatCode>
                <c:ptCount val="3"/>
                <c:pt idx="0">
                  <c:v>0.229780663528902</c:v>
                </c:pt>
                <c:pt idx="1">
                  <c:v>0.24779838694518</c:v>
                </c:pt>
                <c:pt idx="2">
                  <c:v>0.235</c:v>
                </c:pt>
              </c:numCache>
            </c:numRef>
          </c:val>
          <c:extLst xmlns:c16r2="http://schemas.microsoft.com/office/drawing/2015/06/chart">
            <c:ext xmlns:c16="http://schemas.microsoft.com/office/drawing/2014/chart" uri="{C3380CC4-5D6E-409C-BE32-E72D297353CC}">
              <c16:uniqueId val="{00000001-F2C3-4717-AC64-CEC68D5D8E1F}"/>
            </c:ext>
          </c:extLst>
        </c:ser>
        <c:ser>
          <c:idx val="2"/>
          <c:order val="2"/>
          <c:tx>
            <c:strRef>
              <c:f>Sheet1!$D$1</c:f>
              <c:strCache>
                <c:ptCount val="1"/>
                <c:pt idx="0">
                  <c:v>Somewhat not concerned</c:v>
                </c:pt>
              </c:strCache>
            </c:strRef>
          </c:tx>
          <c:spPr>
            <a:solidFill>
              <a:srgbClr val="92D050"/>
            </a:solidFill>
          </c:spPr>
          <c:invertIfNegative val="0"/>
          <c:dLbls>
            <c:dLbl>
              <c:idx val="4"/>
              <c:layout>
                <c:manualLayout>
                  <c:x val="-0.00671883018288974"/>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Sheet1!$D$2:$D$4</c:f>
              <c:numCache>
                <c:formatCode>General</c:formatCode>
                <c:ptCount val="3"/>
                <c:pt idx="0">
                  <c:v>0.0325217995903691</c:v>
                </c:pt>
                <c:pt idx="1">
                  <c:v>0.0352896756897254</c:v>
                </c:pt>
                <c:pt idx="2">
                  <c:v>0.0333027460941232</c:v>
                </c:pt>
              </c:numCache>
            </c:numRef>
          </c:val>
          <c:extLst xmlns:c16r2="http://schemas.microsoft.com/office/drawing/2015/06/chart">
            <c:ext xmlns:c16="http://schemas.microsoft.com/office/drawing/2014/chart" uri="{C3380CC4-5D6E-409C-BE32-E72D297353CC}">
              <c16:uniqueId val="{00000002-F2C3-4717-AC64-CEC68D5D8E1F}"/>
            </c:ext>
          </c:extLst>
        </c:ser>
        <c:ser>
          <c:idx val="3"/>
          <c:order val="3"/>
          <c:tx>
            <c:strRef>
              <c:f>Sheet1!$E$1</c:f>
              <c:strCache>
                <c:ptCount val="1"/>
                <c:pt idx="0">
                  <c:v>Not concerned</c:v>
                </c:pt>
              </c:strCache>
            </c:strRef>
          </c:tx>
          <c:spPr>
            <a:solidFill>
              <a:srgbClr val="00B050"/>
            </a:solidFill>
          </c:spPr>
          <c:invertIfNegative val="0"/>
          <c:dLbls>
            <c:dLbl>
              <c:idx val="4"/>
              <c:layout>
                <c:manualLayout>
                  <c:x val="0.0100782452743347"/>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Sheet1!$E$2:$E$4</c:f>
              <c:numCache>
                <c:formatCode>General</c:formatCode>
                <c:ptCount val="3"/>
                <c:pt idx="0">
                  <c:v>0.171815008418307</c:v>
                </c:pt>
                <c:pt idx="1">
                  <c:v>0.135</c:v>
                </c:pt>
                <c:pt idx="2">
                  <c:v>0.161339494460481</c:v>
                </c:pt>
              </c:numCache>
            </c:numRef>
          </c:val>
          <c:extLst xmlns:c16r2="http://schemas.microsoft.com/office/drawing/2015/06/chart">
            <c:ext xmlns:c16="http://schemas.microsoft.com/office/drawing/2014/chart" uri="{C3380CC4-5D6E-409C-BE32-E72D297353CC}">
              <c16:uniqueId val="{00000003-F2C3-4717-AC64-CEC68D5D8E1F}"/>
            </c:ext>
          </c:extLst>
        </c:ser>
        <c:ser>
          <c:idx val="4"/>
          <c:order val="4"/>
          <c:tx>
            <c:strRef>
              <c:f>Sheet1!$F$1</c:f>
              <c:strCache>
                <c:ptCount val="1"/>
                <c:pt idx="0">
                  <c:v>Unsure</c:v>
                </c:pt>
              </c:strCache>
            </c:strRef>
          </c:tx>
          <c:spPr>
            <a:solidFill>
              <a:schemeClr val="bg1">
                <a:lumMod val="65000"/>
              </a:schemeClr>
            </a:solidFill>
          </c:spPr>
          <c:invertIfNegative val="0"/>
          <c:dLbls>
            <c:delete val="1"/>
          </c:dLbls>
          <c:cat>
            <c:strRef>
              <c:f>Sheet1!$A$2:$A$4</c:f>
              <c:strCache>
                <c:ptCount val="3"/>
                <c:pt idx="0">
                  <c:v>Non-Millennials (n=1595)</c:v>
                </c:pt>
                <c:pt idx="1">
                  <c:v>Millennials (n=503)</c:v>
                </c:pt>
                <c:pt idx="2">
                  <c:v>All (n=2098)</c:v>
                </c:pt>
              </c:strCache>
            </c:strRef>
          </c:cat>
          <c:val>
            <c:numRef>
              <c:f>Sheet1!$F$2:$F$4</c:f>
              <c:numCache>
                <c:formatCode>General</c:formatCode>
                <c:ptCount val="3"/>
                <c:pt idx="0">
                  <c:v>0.00499076104311639</c:v>
                </c:pt>
                <c:pt idx="1">
                  <c:v>0.0106167953987813</c:v>
                </c:pt>
                <c:pt idx="2">
                  <c:v>0.0065781268435862</c:v>
                </c:pt>
              </c:numCache>
            </c:numRef>
          </c:val>
          <c:extLst xmlns:c16r2="http://schemas.microsoft.com/office/drawing/2015/06/chart">
            <c:ext xmlns:c16="http://schemas.microsoft.com/office/drawing/2014/chart" uri="{C3380CC4-5D6E-409C-BE32-E72D297353CC}">
              <c16:uniqueId val="{00000004-F2C3-4717-AC64-CEC68D5D8E1F}"/>
            </c:ext>
          </c:extLst>
        </c:ser>
        <c:ser>
          <c:idx val="5"/>
          <c:order val="5"/>
          <c:tx>
            <c:strRef>
              <c:f>Sheet1!$G$1</c:f>
              <c:strCache>
                <c:ptCount val="1"/>
                <c:pt idx="0">
                  <c:v>Not applicable</c:v>
                </c:pt>
              </c:strCache>
            </c:strRef>
          </c:tx>
          <c:spPr>
            <a:solidFill>
              <a:schemeClr val="tx1"/>
            </a:solidFill>
          </c:spPr>
          <c:invertIfNegative val="0"/>
          <c:dLbls>
            <c:delete val="1"/>
          </c:dLbls>
          <c:cat>
            <c:strRef>
              <c:f>Sheet1!$A$2:$A$4</c:f>
              <c:strCache>
                <c:ptCount val="3"/>
                <c:pt idx="0">
                  <c:v>Non-Millennials (n=1595)</c:v>
                </c:pt>
                <c:pt idx="1">
                  <c:v>Millennials (n=503)</c:v>
                </c:pt>
                <c:pt idx="2">
                  <c:v>All (n=2098)</c:v>
                </c:pt>
              </c:strCache>
            </c:strRef>
          </c:cat>
          <c:val>
            <c:numRef>
              <c:f>Sheet1!$G$2:$G$4</c:f>
              <c:numCache>
                <c:formatCode>General</c:formatCode>
                <c:ptCount val="3"/>
                <c:pt idx="0">
                  <c:v>0.00977746297431645</c:v>
                </c:pt>
                <c:pt idx="1">
                  <c:v>0.00911739154180952</c:v>
                </c:pt>
                <c:pt idx="2">
                  <c:v>0.00959122614183544</c:v>
                </c:pt>
              </c:numCache>
            </c:numRef>
          </c:val>
        </c:ser>
        <c:dLbls>
          <c:showLegendKey val="0"/>
          <c:showVal val="1"/>
          <c:showCatName val="0"/>
          <c:showSerName val="0"/>
          <c:showPercent val="0"/>
          <c:showBubbleSize val="0"/>
        </c:dLbls>
        <c:gapWidth val="75"/>
        <c:overlap val="100"/>
        <c:axId val="-82567840"/>
        <c:axId val="-82645536"/>
      </c:barChart>
      <c:catAx>
        <c:axId val="-82567840"/>
        <c:scaling>
          <c:orientation val="minMax"/>
        </c:scaling>
        <c:delete val="0"/>
        <c:axPos val="l"/>
        <c:numFmt formatCode="General" sourceLinked="1"/>
        <c:majorTickMark val="none"/>
        <c:minorTickMark val="none"/>
        <c:tickLblPos val="nextTo"/>
        <c:txPr>
          <a:bodyPr/>
          <a:lstStyle/>
          <a:p>
            <a:pPr>
              <a:defRPr sz="1400">
                <a:solidFill>
                  <a:schemeClr val="tx2">
                    <a:lumMod val="75000"/>
                  </a:schemeClr>
                </a:solidFill>
              </a:defRPr>
            </a:pPr>
            <a:endParaRPr lang="en-US"/>
          </a:p>
        </c:txPr>
        <c:crossAx val="-82645536"/>
        <c:crosses val="autoZero"/>
        <c:auto val="1"/>
        <c:lblAlgn val="ctr"/>
        <c:lblOffset val="100"/>
        <c:noMultiLvlLbl val="0"/>
      </c:catAx>
      <c:valAx>
        <c:axId val="-82645536"/>
        <c:scaling>
          <c:orientation val="minMax"/>
        </c:scaling>
        <c:delete val="0"/>
        <c:axPos val="b"/>
        <c:majorGridlines>
          <c:spPr>
            <a:ln>
              <a:solidFill>
                <a:schemeClr val="bg1">
                  <a:lumMod val="75000"/>
                </a:schemeClr>
              </a:solidFill>
              <a:prstDash val="sysDot"/>
            </a:ln>
          </c:spPr>
        </c:majorGridlines>
        <c:numFmt formatCode="0%" sourceLinked="1"/>
        <c:majorTickMark val="none"/>
        <c:minorTickMark val="none"/>
        <c:tickLblPos val="nextTo"/>
        <c:txPr>
          <a:bodyPr/>
          <a:lstStyle/>
          <a:p>
            <a:pPr>
              <a:defRPr sz="1400">
                <a:solidFill>
                  <a:schemeClr val="tx2">
                    <a:lumMod val="75000"/>
                  </a:schemeClr>
                </a:solidFill>
              </a:defRPr>
            </a:pPr>
            <a:endParaRPr lang="en-US"/>
          </a:p>
        </c:txPr>
        <c:crossAx val="-82567840"/>
        <c:crosses val="autoZero"/>
        <c:crossBetween val="between"/>
      </c:valAx>
      <c:spPr>
        <a:noFill/>
        <a:ln w="25392">
          <a:noFill/>
        </a:ln>
      </c:spPr>
    </c:plotArea>
    <c:legend>
      <c:legendPos val="b"/>
      <c:layout>
        <c:manualLayout>
          <c:xMode val="edge"/>
          <c:yMode val="edge"/>
          <c:x val="0.108378830923548"/>
          <c:y val="0.897409074728658"/>
          <c:w val="0.890578887224728"/>
          <c:h val="0.102590925271342"/>
        </c:manualLayout>
      </c:layout>
      <c:overlay val="0"/>
      <c:txPr>
        <a:bodyPr/>
        <a:lstStyle/>
        <a:p>
          <a:pPr>
            <a:defRPr sz="1400">
              <a:solidFill>
                <a:schemeClr val="tx2">
                  <a:lumMod val="75000"/>
                </a:schemeClr>
              </a:solidFill>
            </a:defRPr>
          </a:pPr>
          <a:endParaRPr lang="en-US"/>
        </a:p>
      </c:txPr>
    </c:legend>
    <c:plotVisOnly val="1"/>
    <c:dispBlanksAs val="gap"/>
    <c:showDLblsOverMax val="0"/>
  </c:chart>
  <c:txPr>
    <a:bodyPr/>
    <a:lstStyle/>
    <a:p>
      <a:pPr>
        <a:defRPr sz="1798"/>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Sheet1!$B$1</c:f>
              <c:strCache>
                <c:ptCount val="1"/>
                <c:pt idx="0">
                  <c:v>More likely</c:v>
                </c:pt>
              </c:strCache>
            </c:strRef>
          </c:tx>
          <c:spPr>
            <a:solidFill>
              <a:srgbClr val="00B05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A promise to commit to building better transit in your community</c:v>
                </c:pt>
                <c:pt idx="1">
                  <c:v>A promise to exempt first time home buyers from paying a land transfer tax which currently ranges from zero point five percent to two percent of the value of a home bought</c:v>
                </c:pt>
                <c:pt idx="2">
                  <c:v>A promise to help home owners improve their home’s energy efficiency</c:v>
                </c:pt>
              </c:strCache>
            </c:strRef>
          </c:cat>
          <c:val>
            <c:numRef>
              <c:f>Sheet1!$B$2:$B$4</c:f>
              <c:numCache>
                <c:formatCode>General</c:formatCode>
                <c:ptCount val="3"/>
                <c:pt idx="0">
                  <c:v>0.496532133707097</c:v>
                </c:pt>
                <c:pt idx="1">
                  <c:v>0.525929982761636</c:v>
                </c:pt>
                <c:pt idx="2">
                  <c:v>0.620964020310145</c:v>
                </c:pt>
              </c:numCache>
            </c:numRef>
          </c:val>
          <c:extLst xmlns:c16r2="http://schemas.microsoft.com/office/drawing/2015/06/chart">
            <c:ext xmlns:c16="http://schemas.microsoft.com/office/drawing/2014/chart" uri="{C3380CC4-5D6E-409C-BE32-E72D297353CC}">
              <c16:uniqueId val="{00000000-F2C3-4717-AC64-CEC68D5D8E1F}"/>
            </c:ext>
          </c:extLst>
        </c:ser>
        <c:ser>
          <c:idx val="1"/>
          <c:order val="1"/>
          <c:tx>
            <c:strRef>
              <c:f>Sheet1!$C$1</c:f>
              <c:strCache>
                <c:ptCount val="1"/>
                <c:pt idx="0">
                  <c:v>Less likely</c:v>
                </c:pt>
              </c:strCache>
            </c:strRef>
          </c:tx>
          <c:spPr>
            <a:solidFill>
              <a:srgbClr val="C00000"/>
            </a:solidFill>
          </c:spPr>
          <c:invertIfNegative val="0"/>
          <c:dLbls>
            <c:numFmt formatCode="0%" sourceLinked="0"/>
            <c:spPr>
              <a:noFill/>
              <a:ln>
                <a:noFill/>
              </a:ln>
              <a:effectLst/>
            </c:spPr>
            <c:txPr>
              <a:bodyPr/>
              <a:lstStyle/>
              <a:p>
                <a:pPr>
                  <a:defRPr sz="2000">
                    <a:solidFill>
                      <a:schemeClr val="bg1">
                        <a:lumMod val="95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A promise to commit to building better transit in your community</c:v>
                </c:pt>
                <c:pt idx="1">
                  <c:v>A promise to exempt first time home buyers from paying a land transfer tax which currently ranges from zero point five percent to two percent of the value of a home bought</c:v>
                </c:pt>
                <c:pt idx="2">
                  <c:v>A promise to help home owners improve their home’s energy efficiency</c:v>
                </c:pt>
              </c:strCache>
            </c:strRef>
          </c:cat>
          <c:val>
            <c:numRef>
              <c:f>Sheet1!$C$2:$C$4</c:f>
              <c:numCache>
                <c:formatCode>General</c:formatCode>
                <c:ptCount val="3"/>
                <c:pt idx="0">
                  <c:v>0.172200325310868</c:v>
                </c:pt>
                <c:pt idx="1">
                  <c:v>0.175180964383141</c:v>
                </c:pt>
                <c:pt idx="2">
                  <c:v>0.119542755570703</c:v>
                </c:pt>
              </c:numCache>
            </c:numRef>
          </c:val>
          <c:extLst xmlns:c16r2="http://schemas.microsoft.com/office/drawing/2015/06/chart">
            <c:ext xmlns:c16="http://schemas.microsoft.com/office/drawing/2014/chart" uri="{C3380CC4-5D6E-409C-BE32-E72D297353CC}">
              <c16:uniqueId val="{00000001-F2C3-4717-AC64-CEC68D5D8E1F}"/>
            </c:ext>
          </c:extLst>
        </c:ser>
        <c:ser>
          <c:idx val="2"/>
          <c:order val="2"/>
          <c:tx>
            <c:strRef>
              <c:f>Sheet1!$D$1</c:f>
              <c:strCache>
                <c:ptCount val="1"/>
                <c:pt idx="0">
                  <c:v>As likely</c:v>
                </c:pt>
              </c:strCache>
            </c:strRef>
          </c:tx>
          <c:spPr>
            <a:solidFill>
              <a:srgbClr val="FFC000"/>
            </a:solidFill>
          </c:spPr>
          <c:invertIfNegative val="0"/>
          <c:dLbls>
            <c:numFmt formatCode="0%" sourceLinked="0"/>
            <c:spPr>
              <a:noFill/>
              <a:ln>
                <a:noFill/>
              </a:ln>
              <a:effectLst/>
            </c:spPr>
            <c:txPr>
              <a:bodyPr/>
              <a:lstStyle/>
              <a:p>
                <a:pPr>
                  <a:defRPr sz="20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A promise to commit to building better transit in your community</c:v>
                </c:pt>
                <c:pt idx="1">
                  <c:v>A promise to exempt first time home buyers from paying a land transfer tax which currently ranges from zero point five percent to two percent of the value of a home bought</c:v>
                </c:pt>
                <c:pt idx="2">
                  <c:v>A promise to help home owners improve their home’s energy efficiency</c:v>
                </c:pt>
              </c:strCache>
            </c:strRef>
          </c:cat>
          <c:val>
            <c:numRef>
              <c:f>Sheet1!$D$2:$D$4</c:f>
              <c:numCache>
                <c:formatCode>General</c:formatCode>
                <c:ptCount val="3"/>
                <c:pt idx="0">
                  <c:v>0.256339561443017</c:v>
                </c:pt>
                <c:pt idx="1">
                  <c:v>0.223363593248149</c:v>
                </c:pt>
                <c:pt idx="2">
                  <c:v>0.215353992088132</c:v>
                </c:pt>
              </c:numCache>
            </c:numRef>
          </c:val>
          <c:extLst xmlns:c16r2="http://schemas.microsoft.com/office/drawing/2015/06/chart">
            <c:ext xmlns:c16="http://schemas.microsoft.com/office/drawing/2014/chart" uri="{C3380CC4-5D6E-409C-BE32-E72D297353CC}">
              <c16:uniqueId val="{00000002-F2C3-4717-AC64-CEC68D5D8E1F}"/>
            </c:ext>
          </c:extLst>
        </c:ser>
        <c:ser>
          <c:idx val="3"/>
          <c:order val="3"/>
          <c:tx>
            <c:strRef>
              <c:f>Sheet1!$E$1</c:f>
              <c:strCache>
                <c:ptCount val="1"/>
                <c:pt idx="0">
                  <c:v>Unsure</c:v>
                </c:pt>
              </c:strCache>
            </c:strRef>
          </c:tx>
          <c:spPr>
            <a:solidFill>
              <a:srgbClr val="A6A6A6"/>
            </a:solidFill>
          </c:spPr>
          <c:invertIfNegative val="0"/>
          <c:dLbls>
            <c:numFmt formatCode="0%" sourceLinked="0"/>
            <c:spPr>
              <a:noFill/>
              <a:ln>
                <a:noFill/>
              </a:ln>
              <a:effectLst/>
            </c:spPr>
            <c:txPr>
              <a:bodyPr/>
              <a:lstStyle/>
              <a:p>
                <a:pPr>
                  <a:defRPr sz="20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A promise to commit to building better transit in your community</c:v>
                </c:pt>
                <c:pt idx="1">
                  <c:v>A promise to exempt first time home buyers from paying a land transfer tax which currently ranges from zero point five percent to two percent of the value of a home bought</c:v>
                </c:pt>
                <c:pt idx="2">
                  <c:v>A promise to help home owners improve their home’s energy efficiency</c:v>
                </c:pt>
              </c:strCache>
            </c:strRef>
          </c:cat>
          <c:val>
            <c:numRef>
              <c:f>Sheet1!$E$2:$E$4</c:f>
              <c:numCache>
                <c:formatCode>General</c:formatCode>
                <c:ptCount val="3"/>
                <c:pt idx="0">
                  <c:v>0.0749279795390295</c:v>
                </c:pt>
                <c:pt idx="1">
                  <c:v>0.0755254596070831</c:v>
                </c:pt>
                <c:pt idx="2">
                  <c:v>0.0441392320310284</c:v>
                </c:pt>
              </c:numCache>
            </c:numRef>
          </c:val>
          <c:extLst xmlns:c16r2="http://schemas.microsoft.com/office/drawing/2015/06/chart">
            <c:ext xmlns:c16="http://schemas.microsoft.com/office/drawing/2014/chart" uri="{C3380CC4-5D6E-409C-BE32-E72D297353CC}">
              <c16:uniqueId val="{00000003-F2C3-4717-AC64-CEC68D5D8E1F}"/>
            </c:ext>
          </c:extLst>
        </c:ser>
        <c:dLbls>
          <c:showLegendKey val="0"/>
          <c:showVal val="1"/>
          <c:showCatName val="0"/>
          <c:showSerName val="0"/>
          <c:showPercent val="0"/>
          <c:showBubbleSize val="0"/>
        </c:dLbls>
        <c:gapWidth val="75"/>
        <c:overlap val="100"/>
        <c:axId val="-80392256"/>
        <c:axId val="-80390464"/>
      </c:barChart>
      <c:catAx>
        <c:axId val="-80392256"/>
        <c:scaling>
          <c:orientation val="minMax"/>
        </c:scaling>
        <c:delete val="0"/>
        <c:axPos val="l"/>
        <c:numFmt formatCode="General" sourceLinked="1"/>
        <c:majorTickMark val="none"/>
        <c:minorTickMark val="none"/>
        <c:tickLblPos val="nextTo"/>
        <c:txPr>
          <a:bodyPr/>
          <a:lstStyle/>
          <a:p>
            <a:pPr>
              <a:defRPr sz="1400">
                <a:solidFill>
                  <a:schemeClr val="tx2">
                    <a:lumMod val="75000"/>
                  </a:schemeClr>
                </a:solidFill>
              </a:defRPr>
            </a:pPr>
            <a:endParaRPr lang="en-US"/>
          </a:p>
        </c:txPr>
        <c:crossAx val="-80390464"/>
        <c:crosses val="autoZero"/>
        <c:auto val="1"/>
        <c:lblAlgn val="ctr"/>
        <c:lblOffset val="100"/>
        <c:noMultiLvlLbl val="0"/>
      </c:catAx>
      <c:valAx>
        <c:axId val="-80390464"/>
        <c:scaling>
          <c:orientation val="minMax"/>
        </c:scaling>
        <c:delete val="0"/>
        <c:axPos val="b"/>
        <c:majorGridlines>
          <c:spPr>
            <a:ln>
              <a:solidFill>
                <a:schemeClr val="bg1">
                  <a:lumMod val="75000"/>
                </a:schemeClr>
              </a:solidFill>
              <a:prstDash val="sysDot"/>
            </a:ln>
          </c:spPr>
        </c:majorGridlines>
        <c:numFmt formatCode="0%" sourceLinked="1"/>
        <c:majorTickMark val="none"/>
        <c:minorTickMark val="none"/>
        <c:tickLblPos val="nextTo"/>
        <c:txPr>
          <a:bodyPr/>
          <a:lstStyle/>
          <a:p>
            <a:pPr>
              <a:defRPr sz="1400">
                <a:solidFill>
                  <a:schemeClr val="tx2">
                    <a:lumMod val="75000"/>
                  </a:schemeClr>
                </a:solidFill>
              </a:defRPr>
            </a:pPr>
            <a:endParaRPr lang="en-US"/>
          </a:p>
        </c:txPr>
        <c:crossAx val="-80392256"/>
        <c:crosses val="autoZero"/>
        <c:crossBetween val="between"/>
      </c:valAx>
      <c:spPr>
        <a:noFill/>
        <a:ln w="25392">
          <a:noFill/>
        </a:ln>
      </c:spPr>
    </c:plotArea>
    <c:legend>
      <c:legendPos val="b"/>
      <c:layout>
        <c:manualLayout>
          <c:xMode val="edge"/>
          <c:yMode val="edge"/>
          <c:x val="0.213805839755179"/>
          <c:y val="0.911409350349181"/>
          <c:w val="0.491579117471796"/>
          <c:h val="0.085999911361924"/>
        </c:manualLayout>
      </c:layout>
      <c:overlay val="0"/>
      <c:txPr>
        <a:bodyPr/>
        <a:lstStyle/>
        <a:p>
          <a:pPr>
            <a:defRPr sz="1400">
              <a:solidFill>
                <a:schemeClr val="tx2">
                  <a:lumMod val="75000"/>
                </a:schemeClr>
              </a:solidFill>
            </a:defRPr>
          </a:pPr>
          <a:endParaRPr lang="en-US"/>
        </a:p>
      </c:txPr>
    </c:legend>
    <c:plotVisOnly val="1"/>
    <c:dispBlanksAs val="gap"/>
    <c:showDLblsOverMax val="0"/>
  </c:chart>
  <c:txPr>
    <a:bodyPr/>
    <a:lstStyle/>
    <a:p>
      <a:pPr>
        <a:defRPr sz="1798"/>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9017013982573"/>
          <c:y val="0.0412757973733583"/>
          <c:w val="0.738375630220984"/>
          <c:h val="0.733334334733783"/>
        </c:manualLayout>
      </c:layout>
      <c:barChart>
        <c:barDir val="bar"/>
        <c:grouping val="percentStacked"/>
        <c:varyColors val="0"/>
        <c:ser>
          <c:idx val="0"/>
          <c:order val="0"/>
          <c:tx>
            <c:strRef>
              <c:f>Sheet1!$B$1</c:f>
              <c:strCache>
                <c:ptCount val="1"/>
                <c:pt idx="0">
                  <c:v>Liberal</c:v>
                </c:pt>
              </c:strCache>
            </c:strRef>
          </c:tx>
          <c:spPr>
            <a:solidFill>
              <a:srgbClr val="C0000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(n=1282)</c:v>
                </c:pt>
                <c:pt idx="1">
                  <c:v>Millennials (n=360)</c:v>
                </c:pt>
                <c:pt idx="2">
                  <c:v>All (n=1642)</c:v>
                </c:pt>
              </c:strCache>
            </c:strRef>
          </c:cat>
          <c:val>
            <c:numRef>
              <c:f>Sheet1!$B$2:$B$4</c:f>
              <c:numCache>
                <c:formatCode>General</c:formatCode>
                <c:ptCount val="3"/>
                <c:pt idx="0">
                  <c:v>0.309493483630053</c:v>
                </c:pt>
                <c:pt idx="1">
                  <c:v>0.295</c:v>
                </c:pt>
                <c:pt idx="2">
                  <c:v>0.305680335516639</c:v>
                </c:pt>
              </c:numCache>
            </c:numRef>
          </c:val>
          <c:extLst xmlns:c16r2="http://schemas.microsoft.com/office/drawing/2015/06/chart">
            <c:ext xmlns:c16="http://schemas.microsoft.com/office/drawing/2014/chart" uri="{C3380CC4-5D6E-409C-BE32-E72D297353CC}">
              <c16:uniqueId val="{00000000-F2C3-4717-AC64-CEC68D5D8E1F}"/>
            </c:ext>
          </c:extLst>
        </c:ser>
        <c:ser>
          <c:idx val="1"/>
          <c:order val="1"/>
          <c:tx>
            <c:strRef>
              <c:f>Sheet1!$C$1</c:f>
              <c:strCache>
                <c:ptCount val="1"/>
                <c:pt idx="0">
                  <c:v>PC</c:v>
                </c:pt>
              </c:strCache>
            </c:strRef>
          </c:tx>
          <c:spPr>
            <a:solidFill>
              <a:schemeClr val="accent1">
                <a:lumMod val="75000"/>
              </a:schemeClr>
            </a:solidFill>
          </c:spPr>
          <c:invertIfNegative val="0"/>
          <c:dLbls>
            <c:dLbl>
              <c:idx val="2"/>
              <c:layout>
                <c:manualLayout>
                  <c:x val="-0.00335941509144486"/>
                  <c:y val="0.003599373312262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201564905486692"/>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(n=1282)</c:v>
                </c:pt>
                <c:pt idx="1">
                  <c:v>Millennials (n=360)</c:v>
                </c:pt>
                <c:pt idx="2">
                  <c:v>All (n=1642)</c:v>
                </c:pt>
              </c:strCache>
            </c:strRef>
          </c:cat>
          <c:val>
            <c:numRef>
              <c:f>Sheet1!$C$2:$C$4</c:f>
              <c:numCache>
                <c:formatCode>General</c:formatCode>
                <c:ptCount val="3"/>
                <c:pt idx="0">
                  <c:v>0.435472056408274</c:v>
                </c:pt>
                <c:pt idx="1">
                  <c:v>0.381917575458529</c:v>
                </c:pt>
                <c:pt idx="2">
                  <c:v>0.421628504966647</c:v>
                </c:pt>
              </c:numCache>
            </c:numRef>
          </c:val>
          <c:extLst xmlns:c16r2="http://schemas.microsoft.com/office/drawing/2015/06/chart">
            <c:ext xmlns:c16="http://schemas.microsoft.com/office/drawing/2014/chart" uri="{C3380CC4-5D6E-409C-BE32-E72D297353CC}">
              <c16:uniqueId val="{00000001-F2C3-4717-AC64-CEC68D5D8E1F}"/>
            </c:ext>
          </c:extLst>
        </c:ser>
        <c:ser>
          <c:idx val="2"/>
          <c:order val="2"/>
          <c:tx>
            <c:strRef>
              <c:f>Sheet1!$D$1</c:f>
              <c:strCache>
                <c:ptCount val="1"/>
                <c:pt idx="0">
                  <c:v>NDP</c:v>
                </c:pt>
              </c:strCache>
            </c:strRef>
          </c:tx>
          <c:spPr>
            <a:solidFill>
              <a:schemeClr val="accent6">
                <a:lumMod val="75000"/>
              </a:schemeClr>
            </a:solidFill>
          </c:spPr>
          <c:invertIfNegative val="0"/>
          <c:dLbls>
            <c:dLbl>
              <c:idx val="0"/>
              <c:layout>
                <c:manualLayout>
                  <c:x val="0.0134376603657795"/>
                  <c:y val="0.003599373312262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0671883018288976"/>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(n=1282)</c:v>
                </c:pt>
                <c:pt idx="1">
                  <c:v>Millennials (n=360)</c:v>
                </c:pt>
                <c:pt idx="2">
                  <c:v>All (n=1642)</c:v>
                </c:pt>
              </c:strCache>
            </c:strRef>
          </c:cat>
          <c:val>
            <c:numRef>
              <c:f>Sheet1!$D$2:$D$4</c:f>
              <c:numCache>
                <c:formatCode>General</c:formatCode>
                <c:ptCount val="3"/>
                <c:pt idx="0">
                  <c:v>0.204001472488401</c:v>
                </c:pt>
                <c:pt idx="1">
                  <c:v>0.245</c:v>
                </c:pt>
                <c:pt idx="2">
                  <c:v>0.214482817802542</c:v>
                </c:pt>
              </c:numCache>
            </c:numRef>
          </c:val>
          <c:extLst xmlns:c16r2="http://schemas.microsoft.com/office/drawing/2015/06/chart">
            <c:ext xmlns:c16="http://schemas.microsoft.com/office/drawing/2014/chart" uri="{C3380CC4-5D6E-409C-BE32-E72D297353CC}">
              <c16:uniqueId val="{00000002-F2C3-4717-AC64-CEC68D5D8E1F}"/>
            </c:ext>
          </c:extLst>
        </c:ser>
        <c:ser>
          <c:idx val="3"/>
          <c:order val="3"/>
          <c:tx>
            <c:strRef>
              <c:f>Sheet1!$E$1</c:f>
              <c:strCache>
                <c:ptCount val="1"/>
                <c:pt idx="0">
                  <c:v>Green Party</c:v>
                </c:pt>
              </c:strCache>
            </c:strRef>
          </c:tx>
          <c:spPr>
            <a:solidFill>
              <a:srgbClr val="00B050"/>
            </a:solidFill>
          </c:spPr>
          <c:invertIfNegative val="0"/>
          <c:dLbls>
            <c:dLbl>
              <c:idx val="4"/>
              <c:layout>
                <c:manualLayout>
                  <c:x val="0.0100782452743347"/>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(n=1282)</c:v>
                </c:pt>
                <c:pt idx="1">
                  <c:v>Millennials (n=360)</c:v>
                </c:pt>
                <c:pt idx="2">
                  <c:v>All (n=1642)</c:v>
                </c:pt>
              </c:strCache>
            </c:strRef>
          </c:cat>
          <c:val>
            <c:numRef>
              <c:f>Sheet1!$E$2:$E$4</c:f>
              <c:numCache>
                <c:formatCode>General</c:formatCode>
                <c:ptCount val="3"/>
                <c:pt idx="0">
                  <c:v>0.0477855133701324</c:v>
                </c:pt>
                <c:pt idx="1">
                  <c:v>0.0689480315091938</c:v>
                </c:pt>
                <c:pt idx="2">
                  <c:v>0.0532559129202176</c:v>
                </c:pt>
              </c:numCache>
            </c:numRef>
          </c:val>
          <c:extLst xmlns:c16r2="http://schemas.microsoft.com/office/drawing/2015/06/chart">
            <c:ext xmlns:c16="http://schemas.microsoft.com/office/drawing/2014/chart" uri="{C3380CC4-5D6E-409C-BE32-E72D297353CC}">
              <c16:uniqueId val="{00000003-F2C3-4717-AC64-CEC68D5D8E1F}"/>
            </c:ext>
          </c:extLst>
        </c:ser>
        <c:ser>
          <c:idx val="4"/>
          <c:order val="4"/>
          <c:tx>
            <c:strRef>
              <c:f>Sheet1!$F$1</c:f>
              <c:strCache>
                <c:ptCount val="1"/>
                <c:pt idx="0">
                  <c:v>Other</c:v>
                </c:pt>
              </c:strCache>
            </c:strRef>
          </c:tx>
          <c:spPr>
            <a:solidFill>
              <a:schemeClr val="bg1">
                <a:lumMod val="65000"/>
              </a:schemeClr>
            </a:solidFill>
          </c:spPr>
          <c:invertIfNegative val="0"/>
          <c:dLbls>
            <c:delete val="1"/>
          </c:dLbls>
          <c:cat>
            <c:strRef>
              <c:f>Sheet1!$A$2:$A$4</c:f>
              <c:strCache>
                <c:ptCount val="3"/>
                <c:pt idx="0">
                  <c:v>Non-Millennials (n=1282)</c:v>
                </c:pt>
                <c:pt idx="1">
                  <c:v>Millennials (n=360)</c:v>
                </c:pt>
                <c:pt idx="2">
                  <c:v>All (n=1642)</c:v>
                </c:pt>
              </c:strCache>
            </c:strRef>
          </c:cat>
          <c:val>
            <c:numRef>
              <c:f>Sheet1!$F$2:$F$4</c:f>
              <c:numCache>
                <c:formatCode>General</c:formatCode>
                <c:ptCount val="3"/>
                <c:pt idx="0">
                  <c:v>0.00324747410314121</c:v>
                </c:pt>
                <c:pt idx="1">
                  <c:v>0.00984317780638801</c:v>
                </c:pt>
                <c:pt idx="2">
                  <c:v>0.00495242879396027</c:v>
                </c:pt>
              </c:numCache>
            </c:numRef>
          </c:val>
          <c:extLst xmlns:c16r2="http://schemas.microsoft.com/office/drawing/2015/06/chart">
            <c:ext xmlns:c16="http://schemas.microsoft.com/office/drawing/2014/chart" uri="{C3380CC4-5D6E-409C-BE32-E72D297353CC}">
              <c16:uniqueId val="{00000004-F2C3-4717-AC64-CEC68D5D8E1F}"/>
            </c:ext>
          </c:extLst>
        </c:ser>
        <c:dLbls>
          <c:showLegendKey val="0"/>
          <c:showVal val="1"/>
          <c:showCatName val="0"/>
          <c:showSerName val="0"/>
          <c:showPercent val="0"/>
          <c:showBubbleSize val="0"/>
        </c:dLbls>
        <c:gapWidth val="75"/>
        <c:overlap val="100"/>
        <c:axId val="-81026048"/>
        <c:axId val="-81072016"/>
      </c:barChart>
      <c:catAx>
        <c:axId val="-81026048"/>
        <c:scaling>
          <c:orientation val="minMax"/>
        </c:scaling>
        <c:delete val="0"/>
        <c:axPos val="l"/>
        <c:numFmt formatCode="General" sourceLinked="1"/>
        <c:majorTickMark val="none"/>
        <c:minorTickMark val="none"/>
        <c:tickLblPos val="nextTo"/>
        <c:txPr>
          <a:bodyPr/>
          <a:lstStyle/>
          <a:p>
            <a:pPr>
              <a:defRPr sz="1400">
                <a:solidFill>
                  <a:schemeClr val="tx2">
                    <a:lumMod val="75000"/>
                  </a:schemeClr>
                </a:solidFill>
              </a:defRPr>
            </a:pPr>
            <a:endParaRPr lang="en-US"/>
          </a:p>
        </c:txPr>
        <c:crossAx val="-81072016"/>
        <c:crosses val="autoZero"/>
        <c:auto val="1"/>
        <c:lblAlgn val="ctr"/>
        <c:lblOffset val="100"/>
        <c:noMultiLvlLbl val="0"/>
      </c:catAx>
      <c:valAx>
        <c:axId val="-81072016"/>
        <c:scaling>
          <c:orientation val="minMax"/>
        </c:scaling>
        <c:delete val="0"/>
        <c:axPos val="b"/>
        <c:majorGridlines>
          <c:spPr>
            <a:ln>
              <a:solidFill>
                <a:schemeClr val="bg1">
                  <a:lumMod val="75000"/>
                </a:schemeClr>
              </a:solidFill>
              <a:prstDash val="sysDot"/>
            </a:ln>
          </c:spPr>
        </c:majorGridlines>
        <c:numFmt formatCode="0%" sourceLinked="1"/>
        <c:majorTickMark val="none"/>
        <c:minorTickMark val="none"/>
        <c:tickLblPos val="nextTo"/>
        <c:txPr>
          <a:bodyPr/>
          <a:lstStyle/>
          <a:p>
            <a:pPr>
              <a:defRPr sz="1400">
                <a:solidFill>
                  <a:schemeClr val="tx2">
                    <a:lumMod val="75000"/>
                  </a:schemeClr>
                </a:solidFill>
              </a:defRPr>
            </a:pPr>
            <a:endParaRPr lang="en-US"/>
          </a:p>
        </c:txPr>
        <c:crossAx val="-81026048"/>
        <c:crosses val="autoZero"/>
        <c:crossBetween val="between"/>
      </c:valAx>
      <c:spPr>
        <a:noFill/>
        <a:ln w="25392">
          <a:noFill/>
        </a:ln>
      </c:spPr>
    </c:plotArea>
    <c:legend>
      <c:legendPos val="b"/>
      <c:layout>
        <c:manualLayout>
          <c:xMode val="edge"/>
          <c:yMode val="edge"/>
          <c:x val="0.218443850154216"/>
          <c:y val="0.86861408823056"/>
          <c:w val="0.72349223102195"/>
          <c:h val="0.131385911769441"/>
        </c:manualLayout>
      </c:layout>
      <c:overlay val="0"/>
      <c:txPr>
        <a:bodyPr/>
        <a:lstStyle/>
        <a:p>
          <a:pPr>
            <a:defRPr sz="1400">
              <a:solidFill>
                <a:schemeClr val="tx2">
                  <a:lumMod val="75000"/>
                </a:schemeClr>
              </a:solidFill>
            </a:defRPr>
          </a:pPr>
          <a:endParaRPr lang="en-US"/>
        </a:p>
      </c:txPr>
    </c:legend>
    <c:plotVisOnly val="1"/>
    <c:dispBlanksAs val="gap"/>
    <c:showDLblsOverMax val="0"/>
  </c:chart>
  <c:txPr>
    <a:bodyPr/>
    <a:lstStyle/>
    <a:p>
      <a:pPr>
        <a:defRPr sz="1798"/>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9017013982573"/>
          <c:y val="0.0412757973733583"/>
          <c:w val="0.738375630220984"/>
          <c:h val="0.733334334733783"/>
        </c:manualLayout>
      </c:layout>
      <c:barChart>
        <c:barDir val="bar"/>
        <c:grouping val="percentStacked"/>
        <c:varyColors val="0"/>
        <c:ser>
          <c:idx val="0"/>
          <c:order val="0"/>
          <c:tx>
            <c:strRef>
              <c:f>Sheet1!$B$1</c:f>
              <c:strCache>
                <c:ptCount val="1"/>
                <c:pt idx="0">
                  <c:v>Yes</c:v>
                </c:pt>
              </c:strCache>
            </c:strRef>
          </c:tx>
          <c:spPr>
            <a:solidFill>
              <a:srgbClr val="00B05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Sheet1!$A$2:$A$5</c:f>
              <c:strCache>
                <c:ptCount val="4"/>
                <c:pt idx="0">
                  <c:v>The Provincial Green Party</c:v>
                </c:pt>
                <c:pt idx="1">
                  <c:v>The Provincial NPD</c:v>
                </c:pt>
                <c:pt idx="2">
                  <c:v>The Provincial Progressive Conservatives</c:v>
                </c:pt>
                <c:pt idx="3">
                  <c:v>The Provincial Liberals</c:v>
                </c:pt>
              </c:strCache>
            </c:strRef>
          </c:cat>
          <c:val>
            <c:numRef>
              <c:f>Sheet1!$B$2:$B$5</c:f>
              <c:numCache>
                <c:formatCode>General</c:formatCode>
                <c:ptCount val="4"/>
                <c:pt idx="0">
                  <c:v>0.279014485666079</c:v>
                </c:pt>
                <c:pt idx="1">
                  <c:v>0.424269469923076</c:v>
                </c:pt>
                <c:pt idx="2">
                  <c:v>0.502320682341772</c:v>
                </c:pt>
                <c:pt idx="3">
                  <c:v>0.412555236338327</c:v>
                </c:pt>
              </c:numCache>
            </c:numRef>
          </c:val>
          <c:extLst xmlns:c16r2="http://schemas.microsoft.com/office/drawing/2015/06/chart">
            <c:ext xmlns:c16="http://schemas.microsoft.com/office/drawing/2014/chart" uri="{C3380CC4-5D6E-409C-BE32-E72D297353CC}">
              <c16:uniqueId val="{00000000-F2C3-4717-AC64-CEC68D5D8E1F}"/>
            </c:ext>
          </c:extLst>
        </c:ser>
        <c:ser>
          <c:idx val="1"/>
          <c:order val="1"/>
          <c:tx>
            <c:strRef>
              <c:f>Sheet1!$C$1</c:f>
              <c:strCache>
                <c:ptCount val="1"/>
                <c:pt idx="0">
                  <c:v>No</c:v>
                </c:pt>
              </c:strCache>
            </c:strRef>
          </c:tx>
          <c:spPr>
            <a:solidFill>
              <a:srgbClr val="C00000"/>
            </a:solidFill>
          </c:spPr>
          <c:invertIfNegative val="0"/>
          <c:dLbls>
            <c:dLbl>
              <c:idx val="2"/>
              <c:layout>
                <c:manualLayout>
                  <c:x val="-0.00335941509144486"/>
                  <c:y val="0.003599373312262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201564905486692"/>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Sheet1!$A$2:$A$5</c:f>
              <c:strCache>
                <c:ptCount val="4"/>
                <c:pt idx="0">
                  <c:v>The Provincial Green Party</c:v>
                </c:pt>
                <c:pt idx="1">
                  <c:v>The Provincial NPD</c:v>
                </c:pt>
                <c:pt idx="2">
                  <c:v>The Provincial Progressive Conservatives</c:v>
                </c:pt>
                <c:pt idx="3">
                  <c:v>The Provincial Liberals</c:v>
                </c:pt>
              </c:strCache>
            </c:strRef>
          </c:cat>
          <c:val>
            <c:numRef>
              <c:f>Sheet1!$C$2:$C$5</c:f>
              <c:numCache>
                <c:formatCode>General</c:formatCode>
                <c:ptCount val="4"/>
                <c:pt idx="0">
                  <c:v>0.569200854355812</c:v>
                </c:pt>
                <c:pt idx="1">
                  <c:v>0.416169387790627</c:v>
                </c:pt>
                <c:pt idx="2">
                  <c:v>0.358025137003559</c:v>
                </c:pt>
                <c:pt idx="3">
                  <c:v>0.457775964076547</c:v>
                </c:pt>
              </c:numCache>
            </c:numRef>
          </c:val>
          <c:extLst xmlns:c16r2="http://schemas.microsoft.com/office/drawing/2015/06/chart">
            <c:ext xmlns:c16="http://schemas.microsoft.com/office/drawing/2014/chart" uri="{C3380CC4-5D6E-409C-BE32-E72D297353CC}">
              <c16:uniqueId val="{00000001-F2C3-4717-AC64-CEC68D5D8E1F}"/>
            </c:ext>
          </c:extLst>
        </c:ser>
        <c:ser>
          <c:idx val="2"/>
          <c:order val="2"/>
          <c:tx>
            <c:strRef>
              <c:f>Sheet1!$D$1</c:f>
              <c:strCache>
                <c:ptCount val="1"/>
                <c:pt idx="0">
                  <c:v>Unsure</c:v>
                </c:pt>
              </c:strCache>
            </c:strRef>
          </c:tx>
          <c:spPr>
            <a:solidFill>
              <a:schemeClr val="bg1">
                <a:lumMod val="65000"/>
              </a:schemeClr>
            </a:solidFill>
          </c:spPr>
          <c:invertIfNegative val="0"/>
          <c:dLbls>
            <c:dLbl>
              <c:idx val="0"/>
              <c:layout>
                <c:manualLayout>
                  <c:x val="0.0134376603657795"/>
                  <c:y val="0.003599373312262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0671883018288976"/>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Sheet1!$A$2:$A$5</c:f>
              <c:strCache>
                <c:ptCount val="4"/>
                <c:pt idx="0">
                  <c:v>The Provincial Green Party</c:v>
                </c:pt>
                <c:pt idx="1">
                  <c:v>The Provincial NPD</c:v>
                </c:pt>
                <c:pt idx="2">
                  <c:v>The Provincial Progressive Conservatives</c:v>
                </c:pt>
                <c:pt idx="3">
                  <c:v>The Provincial Liberals</c:v>
                </c:pt>
              </c:strCache>
            </c:strRef>
          </c:cat>
          <c:val>
            <c:numRef>
              <c:f>Sheet1!$D$2:$D$5</c:f>
              <c:numCache>
                <c:formatCode>General</c:formatCode>
                <c:ptCount val="4"/>
                <c:pt idx="0">
                  <c:v>0.151784659978118</c:v>
                </c:pt>
                <c:pt idx="1">
                  <c:v>0.159561142286309</c:v>
                </c:pt>
                <c:pt idx="2">
                  <c:v>0.139654180654679</c:v>
                </c:pt>
                <c:pt idx="3">
                  <c:v>0.129668799585138</c:v>
                </c:pt>
              </c:numCache>
            </c:numRef>
          </c:val>
          <c:extLst xmlns:c16r2="http://schemas.microsoft.com/office/drawing/2015/06/chart">
            <c:ext xmlns:c16="http://schemas.microsoft.com/office/drawing/2014/chart" uri="{C3380CC4-5D6E-409C-BE32-E72D297353CC}">
              <c16:uniqueId val="{00000002-F2C3-4717-AC64-CEC68D5D8E1F}"/>
            </c:ext>
          </c:extLst>
        </c:ser>
        <c:dLbls>
          <c:showLegendKey val="0"/>
          <c:showVal val="1"/>
          <c:showCatName val="0"/>
          <c:showSerName val="0"/>
          <c:showPercent val="0"/>
          <c:showBubbleSize val="0"/>
        </c:dLbls>
        <c:gapWidth val="75"/>
        <c:overlap val="100"/>
        <c:axId val="-79889600"/>
        <c:axId val="-79887824"/>
      </c:barChart>
      <c:catAx>
        <c:axId val="-79889600"/>
        <c:scaling>
          <c:orientation val="minMax"/>
        </c:scaling>
        <c:delete val="0"/>
        <c:axPos val="l"/>
        <c:numFmt formatCode="General" sourceLinked="1"/>
        <c:majorTickMark val="none"/>
        <c:minorTickMark val="none"/>
        <c:tickLblPos val="nextTo"/>
        <c:txPr>
          <a:bodyPr/>
          <a:lstStyle/>
          <a:p>
            <a:pPr>
              <a:defRPr sz="1400">
                <a:solidFill>
                  <a:schemeClr val="tx2">
                    <a:lumMod val="75000"/>
                  </a:schemeClr>
                </a:solidFill>
              </a:defRPr>
            </a:pPr>
            <a:endParaRPr lang="en-US"/>
          </a:p>
        </c:txPr>
        <c:crossAx val="-79887824"/>
        <c:crosses val="autoZero"/>
        <c:auto val="1"/>
        <c:lblAlgn val="ctr"/>
        <c:lblOffset val="100"/>
        <c:noMultiLvlLbl val="0"/>
      </c:catAx>
      <c:valAx>
        <c:axId val="-79887824"/>
        <c:scaling>
          <c:orientation val="minMax"/>
        </c:scaling>
        <c:delete val="0"/>
        <c:axPos val="b"/>
        <c:majorGridlines>
          <c:spPr>
            <a:ln>
              <a:solidFill>
                <a:schemeClr val="bg1">
                  <a:lumMod val="75000"/>
                </a:schemeClr>
              </a:solidFill>
              <a:prstDash val="sysDot"/>
            </a:ln>
          </c:spPr>
        </c:majorGridlines>
        <c:numFmt formatCode="0%" sourceLinked="1"/>
        <c:majorTickMark val="none"/>
        <c:minorTickMark val="none"/>
        <c:tickLblPos val="nextTo"/>
        <c:txPr>
          <a:bodyPr/>
          <a:lstStyle/>
          <a:p>
            <a:pPr>
              <a:defRPr sz="1400">
                <a:solidFill>
                  <a:schemeClr val="tx2">
                    <a:lumMod val="75000"/>
                  </a:schemeClr>
                </a:solidFill>
              </a:defRPr>
            </a:pPr>
            <a:endParaRPr lang="en-US"/>
          </a:p>
        </c:txPr>
        <c:crossAx val="-79889600"/>
        <c:crosses val="autoZero"/>
        <c:crossBetween val="between"/>
      </c:valAx>
      <c:spPr>
        <a:noFill/>
        <a:ln w="25392">
          <a:noFill/>
        </a:ln>
      </c:spPr>
    </c:plotArea>
    <c:legend>
      <c:legendPos val="b"/>
      <c:layout>
        <c:manualLayout>
          <c:xMode val="edge"/>
          <c:yMode val="edge"/>
          <c:x val="0.330347107026422"/>
          <c:y val="0.871927654889192"/>
          <c:w val="0.420623570561125"/>
          <c:h val="0.128072345110808"/>
        </c:manualLayout>
      </c:layout>
      <c:overlay val="0"/>
      <c:txPr>
        <a:bodyPr/>
        <a:lstStyle/>
        <a:p>
          <a:pPr>
            <a:defRPr sz="1400">
              <a:solidFill>
                <a:schemeClr val="tx2">
                  <a:lumMod val="75000"/>
                </a:schemeClr>
              </a:solidFill>
            </a:defRPr>
          </a:pPr>
          <a:endParaRPr lang="en-US"/>
        </a:p>
      </c:txPr>
    </c:legend>
    <c:plotVisOnly val="1"/>
    <c:dispBlanksAs val="gap"/>
    <c:showDLblsOverMax val="0"/>
  </c:chart>
  <c:txPr>
    <a:bodyPr/>
    <a:lstStyle/>
    <a:p>
      <a:pPr>
        <a:defRPr sz="1798"/>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9017013982573"/>
          <c:y val="0.0412757973733583"/>
          <c:w val="0.738375630220984"/>
          <c:h val="0.733334334733783"/>
        </c:manualLayout>
      </c:layout>
      <c:barChart>
        <c:barDir val="bar"/>
        <c:grouping val="percentStacked"/>
        <c:varyColors val="0"/>
        <c:ser>
          <c:idx val="0"/>
          <c:order val="0"/>
          <c:tx>
            <c:strRef>
              <c:f>Sheet1!$B$1</c:f>
              <c:strCache>
                <c:ptCount val="1"/>
                <c:pt idx="0">
                  <c:v>Yes</c:v>
                </c:pt>
              </c:strCache>
            </c:strRef>
          </c:tx>
          <c:spPr>
            <a:solidFill>
              <a:srgbClr val="00B05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Sheet1!$B$2:$B$4</c:f>
              <c:numCache>
                <c:formatCode>General</c:formatCode>
                <c:ptCount val="3"/>
                <c:pt idx="0">
                  <c:v>0.403738760769025</c:v>
                </c:pt>
                <c:pt idx="1">
                  <c:v>0.435</c:v>
                </c:pt>
                <c:pt idx="2">
                  <c:v>0.412555236338327</c:v>
                </c:pt>
              </c:numCache>
            </c:numRef>
          </c:val>
          <c:extLst xmlns:c16r2="http://schemas.microsoft.com/office/drawing/2015/06/chart">
            <c:ext xmlns:c16="http://schemas.microsoft.com/office/drawing/2014/chart" uri="{C3380CC4-5D6E-409C-BE32-E72D297353CC}">
              <c16:uniqueId val="{00000000-F2C3-4717-AC64-CEC68D5D8E1F}"/>
            </c:ext>
          </c:extLst>
        </c:ser>
        <c:ser>
          <c:idx val="1"/>
          <c:order val="1"/>
          <c:tx>
            <c:strRef>
              <c:f>Sheet1!$C$1</c:f>
              <c:strCache>
                <c:ptCount val="1"/>
                <c:pt idx="0">
                  <c:v>No</c:v>
                </c:pt>
              </c:strCache>
            </c:strRef>
          </c:tx>
          <c:spPr>
            <a:solidFill>
              <a:srgbClr val="C00000"/>
            </a:solidFill>
          </c:spPr>
          <c:invertIfNegative val="0"/>
          <c:dLbls>
            <c:dLbl>
              <c:idx val="2"/>
              <c:layout>
                <c:manualLayout>
                  <c:x val="-0.00335941509144486"/>
                  <c:y val="0.003599373312262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201564905486692"/>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Sheet1!$C$2:$C$4</c:f>
              <c:numCache>
                <c:formatCode>General</c:formatCode>
                <c:ptCount val="3"/>
                <c:pt idx="0">
                  <c:v>0.483697455737359</c:v>
                </c:pt>
                <c:pt idx="1">
                  <c:v>0.391824994713782</c:v>
                </c:pt>
                <c:pt idx="2">
                  <c:v>0.457775964076547</c:v>
                </c:pt>
              </c:numCache>
            </c:numRef>
          </c:val>
          <c:extLst xmlns:c16r2="http://schemas.microsoft.com/office/drawing/2015/06/chart">
            <c:ext xmlns:c16="http://schemas.microsoft.com/office/drawing/2014/chart" uri="{C3380CC4-5D6E-409C-BE32-E72D297353CC}">
              <c16:uniqueId val="{00000001-F2C3-4717-AC64-CEC68D5D8E1F}"/>
            </c:ext>
          </c:extLst>
        </c:ser>
        <c:ser>
          <c:idx val="2"/>
          <c:order val="2"/>
          <c:tx>
            <c:strRef>
              <c:f>Sheet1!$D$1</c:f>
              <c:strCache>
                <c:ptCount val="1"/>
                <c:pt idx="0">
                  <c:v>Unsure</c:v>
                </c:pt>
              </c:strCache>
            </c:strRef>
          </c:tx>
          <c:spPr>
            <a:solidFill>
              <a:schemeClr val="bg1">
                <a:lumMod val="65000"/>
              </a:schemeClr>
            </a:solidFill>
          </c:spPr>
          <c:invertIfNegative val="0"/>
          <c:dLbls>
            <c:dLbl>
              <c:idx val="0"/>
              <c:layout>
                <c:manualLayout>
                  <c:x val="0.0134376603657795"/>
                  <c:y val="0.003599373312262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0671883018288976"/>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Sheet1!$D$2:$D$4</c:f>
              <c:numCache>
                <c:formatCode>General</c:formatCode>
                <c:ptCount val="3"/>
                <c:pt idx="0">
                  <c:v>0.112563783493628</c:v>
                </c:pt>
                <c:pt idx="1">
                  <c:v>0.173188378124908</c:v>
                </c:pt>
                <c:pt idx="2">
                  <c:v>0.129668799585138</c:v>
                </c:pt>
              </c:numCache>
            </c:numRef>
          </c:val>
          <c:extLst xmlns:c16r2="http://schemas.microsoft.com/office/drawing/2015/06/chart">
            <c:ext xmlns:c16="http://schemas.microsoft.com/office/drawing/2014/chart" uri="{C3380CC4-5D6E-409C-BE32-E72D297353CC}">
              <c16:uniqueId val="{00000002-F2C3-4717-AC64-CEC68D5D8E1F}"/>
            </c:ext>
          </c:extLst>
        </c:ser>
        <c:dLbls>
          <c:showLegendKey val="0"/>
          <c:showVal val="1"/>
          <c:showCatName val="0"/>
          <c:showSerName val="0"/>
          <c:showPercent val="0"/>
          <c:showBubbleSize val="0"/>
        </c:dLbls>
        <c:gapWidth val="75"/>
        <c:overlap val="100"/>
        <c:axId val="-80323936"/>
        <c:axId val="-80322160"/>
      </c:barChart>
      <c:catAx>
        <c:axId val="-80323936"/>
        <c:scaling>
          <c:orientation val="minMax"/>
        </c:scaling>
        <c:delete val="0"/>
        <c:axPos val="l"/>
        <c:numFmt formatCode="General" sourceLinked="1"/>
        <c:majorTickMark val="none"/>
        <c:minorTickMark val="none"/>
        <c:tickLblPos val="nextTo"/>
        <c:txPr>
          <a:bodyPr/>
          <a:lstStyle/>
          <a:p>
            <a:pPr>
              <a:defRPr sz="1400">
                <a:solidFill>
                  <a:schemeClr val="tx2">
                    <a:lumMod val="75000"/>
                  </a:schemeClr>
                </a:solidFill>
              </a:defRPr>
            </a:pPr>
            <a:endParaRPr lang="en-US"/>
          </a:p>
        </c:txPr>
        <c:crossAx val="-80322160"/>
        <c:crosses val="autoZero"/>
        <c:auto val="1"/>
        <c:lblAlgn val="ctr"/>
        <c:lblOffset val="100"/>
        <c:noMultiLvlLbl val="0"/>
      </c:catAx>
      <c:valAx>
        <c:axId val="-80322160"/>
        <c:scaling>
          <c:orientation val="minMax"/>
        </c:scaling>
        <c:delete val="0"/>
        <c:axPos val="b"/>
        <c:majorGridlines>
          <c:spPr>
            <a:ln>
              <a:solidFill>
                <a:schemeClr val="bg1">
                  <a:lumMod val="75000"/>
                </a:schemeClr>
              </a:solidFill>
              <a:prstDash val="sysDot"/>
            </a:ln>
          </c:spPr>
        </c:majorGridlines>
        <c:numFmt formatCode="0%" sourceLinked="1"/>
        <c:majorTickMark val="none"/>
        <c:minorTickMark val="none"/>
        <c:tickLblPos val="nextTo"/>
        <c:txPr>
          <a:bodyPr/>
          <a:lstStyle/>
          <a:p>
            <a:pPr>
              <a:defRPr sz="1400">
                <a:solidFill>
                  <a:schemeClr val="tx2">
                    <a:lumMod val="75000"/>
                  </a:schemeClr>
                </a:solidFill>
              </a:defRPr>
            </a:pPr>
            <a:endParaRPr lang="en-US"/>
          </a:p>
        </c:txPr>
        <c:crossAx val="-80323936"/>
        <c:crosses val="autoZero"/>
        <c:crossBetween val="between"/>
      </c:valAx>
      <c:spPr>
        <a:noFill/>
        <a:ln w="25392">
          <a:noFill/>
        </a:ln>
      </c:spPr>
    </c:plotArea>
    <c:legend>
      <c:legendPos val="b"/>
      <c:layout>
        <c:manualLayout>
          <c:xMode val="edge"/>
          <c:yMode val="edge"/>
          <c:x val="0.292350982166003"/>
          <c:y val="0.921692274199686"/>
          <c:w val="0.416105750154745"/>
          <c:h val="0.0783077258003145"/>
        </c:manualLayout>
      </c:layout>
      <c:overlay val="0"/>
      <c:txPr>
        <a:bodyPr/>
        <a:lstStyle/>
        <a:p>
          <a:pPr>
            <a:defRPr sz="1400">
              <a:solidFill>
                <a:schemeClr val="tx2">
                  <a:lumMod val="75000"/>
                </a:schemeClr>
              </a:solidFill>
            </a:defRPr>
          </a:pPr>
          <a:endParaRPr lang="en-US"/>
        </a:p>
      </c:txPr>
    </c:legend>
    <c:plotVisOnly val="1"/>
    <c:dispBlanksAs val="gap"/>
    <c:showDLblsOverMax val="0"/>
  </c:chart>
  <c:txPr>
    <a:bodyPr/>
    <a:lstStyle/>
    <a:p>
      <a:pPr>
        <a:defRPr sz="1798"/>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9017013982573"/>
          <c:y val="0.0412757973733583"/>
          <c:w val="0.738375630220984"/>
          <c:h val="0.733334334733783"/>
        </c:manualLayout>
      </c:layout>
      <c:barChart>
        <c:barDir val="bar"/>
        <c:grouping val="percentStacked"/>
        <c:varyColors val="0"/>
        <c:ser>
          <c:idx val="0"/>
          <c:order val="0"/>
          <c:tx>
            <c:strRef>
              <c:f>Sheet1!$B$1</c:f>
              <c:strCache>
                <c:ptCount val="1"/>
                <c:pt idx="0">
                  <c:v>Yes</c:v>
                </c:pt>
              </c:strCache>
            </c:strRef>
          </c:tx>
          <c:spPr>
            <a:solidFill>
              <a:srgbClr val="00B05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Sheet1!$B$2:$B$4</c:f>
              <c:numCache>
                <c:formatCode>General</c:formatCode>
                <c:ptCount val="3"/>
                <c:pt idx="0">
                  <c:v>0.501389700215779</c:v>
                </c:pt>
                <c:pt idx="1">
                  <c:v>0.505</c:v>
                </c:pt>
                <c:pt idx="2">
                  <c:v>0.502320682341772</c:v>
                </c:pt>
              </c:numCache>
            </c:numRef>
          </c:val>
          <c:extLst xmlns:c16r2="http://schemas.microsoft.com/office/drawing/2015/06/chart">
            <c:ext xmlns:c16="http://schemas.microsoft.com/office/drawing/2014/chart" uri="{C3380CC4-5D6E-409C-BE32-E72D297353CC}">
              <c16:uniqueId val="{00000000-F2C3-4717-AC64-CEC68D5D8E1F}"/>
            </c:ext>
          </c:extLst>
        </c:ser>
        <c:ser>
          <c:idx val="1"/>
          <c:order val="1"/>
          <c:tx>
            <c:strRef>
              <c:f>Sheet1!$C$1</c:f>
              <c:strCache>
                <c:ptCount val="1"/>
                <c:pt idx="0">
                  <c:v>No</c:v>
                </c:pt>
              </c:strCache>
            </c:strRef>
          </c:tx>
          <c:spPr>
            <a:solidFill>
              <a:srgbClr val="C00000"/>
            </a:solidFill>
          </c:spPr>
          <c:invertIfNegative val="0"/>
          <c:dLbls>
            <c:dLbl>
              <c:idx val="2"/>
              <c:layout>
                <c:manualLayout>
                  <c:x val="-0.00335941509144486"/>
                  <c:y val="0.0035993733122623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201564905486692"/>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Sheet1!$C$2:$C$4</c:f>
              <c:numCache>
                <c:formatCode>General</c:formatCode>
                <c:ptCount val="3"/>
                <c:pt idx="0">
                  <c:v>0.372484014438658</c:v>
                </c:pt>
                <c:pt idx="1">
                  <c:v>0.321238018606977</c:v>
                </c:pt>
                <c:pt idx="2">
                  <c:v>0.358025137003559</c:v>
                </c:pt>
              </c:numCache>
            </c:numRef>
          </c:val>
          <c:extLst xmlns:c16r2="http://schemas.microsoft.com/office/drawing/2015/06/chart">
            <c:ext xmlns:c16="http://schemas.microsoft.com/office/drawing/2014/chart" uri="{C3380CC4-5D6E-409C-BE32-E72D297353CC}">
              <c16:uniqueId val="{00000001-F2C3-4717-AC64-CEC68D5D8E1F}"/>
            </c:ext>
          </c:extLst>
        </c:ser>
        <c:ser>
          <c:idx val="2"/>
          <c:order val="2"/>
          <c:tx>
            <c:strRef>
              <c:f>Sheet1!$D$1</c:f>
              <c:strCache>
                <c:ptCount val="1"/>
                <c:pt idx="0">
                  <c:v>Unsure</c:v>
                </c:pt>
              </c:strCache>
            </c:strRef>
          </c:tx>
          <c:spPr>
            <a:solidFill>
              <a:schemeClr val="bg1">
                <a:lumMod val="65000"/>
              </a:schemeClr>
            </a:solidFill>
          </c:spPr>
          <c:invertIfNegative val="0"/>
          <c:dLbls>
            <c:dLbl>
              <c:idx val="0"/>
              <c:layout>
                <c:manualLayout>
                  <c:x val="0.0134376603657795"/>
                  <c:y val="0.0035993733122623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0671883018288976"/>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Sheet1!$D$2:$D$4</c:f>
              <c:numCache>
                <c:formatCode>General</c:formatCode>
                <c:ptCount val="3"/>
                <c:pt idx="0">
                  <c:v>0.126126285345572</c:v>
                </c:pt>
                <c:pt idx="1">
                  <c:v>0.174072640083938</c:v>
                </c:pt>
                <c:pt idx="2">
                  <c:v>0.139654180654679</c:v>
                </c:pt>
              </c:numCache>
            </c:numRef>
          </c:val>
          <c:extLst xmlns:c16r2="http://schemas.microsoft.com/office/drawing/2015/06/chart">
            <c:ext xmlns:c16="http://schemas.microsoft.com/office/drawing/2014/chart" uri="{C3380CC4-5D6E-409C-BE32-E72D297353CC}">
              <c16:uniqueId val="{00000002-F2C3-4717-AC64-CEC68D5D8E1F}"/>
            </c:ext>
          </c:extLst>
        </c:ser>
        <c:dLbls>
          <c:showLegendKey val="0"/>
          <c:showVal val="1"/>
          <c:showCatName val="0"/>
          <c:showSerName val="0"/>
          <c:showPercent val="0"/>
          <c:showBubbleSize val="0"/>
        </c:dLbls>
        <c:gapWidth val="75"/>
        <c:overlap val="100"/>
        <c:axId val="-81245120"/>
        <c:axId val="-81298064"/>
      </c:barChart>
      <c:catAx>
        <c:axId val="-81245120"/>
        <c:scaling>
          <c:orientation val="minMax"/>
        </c:scaling>
        <c:delete val="0"/>
        <c:axPos val="l"/>
        <c:numFmt formatCode="General" sourceLinked="1"/>
        <c:majorTickMark val="none"/>
        <c:minorTickMark val="none"/>
        <c:tickLblPos val="nextTo"/>
        <c:txPr>
          <a:bodyPr/>
          <a:lstStyle/>
          <a:p>
            <a:pPr>
              <a:defRPr sz="1400">
                <a:solidFill>
                  <a:schemeClr val="tx2">
                    <a:lumMod val="75000"/>
                  </a:schemeClr>
                </a:solidFill>
              </a:defRPr>
            </a:pPr>
            <a:endParaRPr lang="en-US"/>
          </a:p>
        </c:txPr>
        <c:crossAx val="-81298064"/>
        <c:crosses val="autoZero"/>
        <c:auto val="1"/>
        <c:lblAlgn val="ctr"/>
        <c:lblOffset val="100"/>
        <c:noMultiLvlLbl val="0"/>
      </c:catAx>
      <c:valAx>
        <c:axId val="-81298064"/>
        <c:scaling>
          <c:orientation val="minMax"/>
        </c:scaling>
        <c:delete val="0"/>
        <c:axPos val="b"/>
        <c:majorGridlines>
          <c:spPr>
            <a:ln>
              <a:solidFill>
                <a:schemeClr val="bg1">
                  <a:lumMod val="75000"/>
                </a:schemeClr>
              </a:solidFill>
              <a:prstDash val="sysDot"/>
            </a:ln>
          </c:spPr>
        </c:majorGridlines>
        <c:numFmt formatCode="0%" sourceLinked="1"/>
        <c:majorTickMark val="none"/>
        <c:minorTickMark val="none"/>
        <c:tickLblPos val="nextTo"/>
        <c:txPr>
          <a:bodyPr/>
          <a:lstStyle/>
          <a:p>
            <a:pPr>
              <a:defRPr sz="1400">
                <a:solidFill>
                  <a:schemeClr val="tx2">
                    <a:lumMod val="75000"/>
                  </a:schemeClr>
                </a:solidFill>
              </a:defRPr>
            </a:pPr>
            <a:endParaRPr lang="en-US"/>
          </a:p>
        </c:txPr>
        <c:crossAx val="-81245120"/>
        <c:crosses val="autoZero"/>
        <c:crossBetween val="between"/>
      </c:valAx>
      <c:spPr>
        <a:noFill/>
        <a:ln w="25392">
          <a:noFill/>
        </a:ln>
      </c:spPr>
    </c:plotArea>
    <c:legend>
      <c:legendPos val="b"/>
      <c:layout>
        <c:manualLayout>
          <c:xMode val="edge"/>
          <c:yMode val="edge"/>
          <c:x val="0.292350982166003"/>
          <c:y val="0.897409074728658"/>
          <c:w val="0.416105750154745"/>
          <c:h val="0.102590925271342"/>
        </c:manualLayout>
      </c:layout>
      <c:overlay val="0"/>
      <c:txPr>
        <a:bodyPr/>
        <a:lstStyle/>
        <a:p>
          <a:pPr>
            <a:defRPr sz="1400">
              <a:solidFill>
                <a:schemeClr val="tx2">
                  <a:lumMod val="75000"/>
                </a:schemeClr>
              </a:solidFill>
            </a:defRPr>
          </a:pPr>
          <a:endParaRPr lang="en-US"/>
        </a:p>
      </c:txPr>
    </c:legend>
    <c:plotVisOnly val="1"/>
    <c:dispBlanksAs val="gap"/>
    <c:showDLblsOverMax val="0"/>
  </c:chart>
  <c:txPr>
    <a:bodyPr/>
    <a:lstStyle/>
    <a:p>
      <a:pPr>
        <a:defRPr sz="1798"/>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9017013982573"/>
          <c:y val="0.0412757973733583"/>
          <c:w val="0.738375630220984"/>
          <c:h val="0.733334334733783"/>
        </c:manualLayout>
      </c:layout>
      <c:barChart>
        <c:barDir val="bar"/>
        <c:grouping val="percentStacked"/>
        <c:varyColors val="0"/>
        <c:ser>
          <c:idx val="0"/>
          <c:order val="0"/>
          <c:tx>
            <c:strRef>
              <c:f>Sheet1!$B$1</c:f>
              <c:strCache>
                <c:ptCount val="1"/>
                <c:pt idx="0">
                  <c:v>Yes</c:v>
                </c:pt>
              </c:strCache>
            </c:strRef>
          </c:tx>
          <c:spPr>
            <a:solidFill>
              <a:srgbClr val="00B050"/>
            </a:solidFill>
          </c:spPr>
          <c:invertIfNegative val="0"/>
          <c:dLbls>
            <c:numFmt formatCode="0%" sourceLinked="0"/>
            <c:spPr>
              <a:noFill/>
              <a:ln>
                <a:noFill/>
              </a:ln>
              <a:effectLst/>
            </c:spPr>
            <c:txPr>
              <a:bodyPr/>
              <a:lstStyle/>
              <a:p>
                <a:pPr>
                  <a:defRPr sz="18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Sheet1!$B$2:$B$4</c:f>
              <c:numCache>
                <c:formatCode>General</c:formatCode>
                <c:ptCount val="3"/>
                <c:pt idx="0">
                  <c:v>0.4062365938059</c:v>
                </c:pt>
                <c:pt idx="1">
                  <c:v>0.470149764000597</c:v>
                </c:pt>
                <c:pt idx="2">
                  <c:v>0.424269469923076</c:v>
                </c:pt>
              </c:numCache>
            </c:numRef>
          </c:val>
          <c:extLst xmlns:c16r2="http://schemas.microsoft.com/office/drawing/2015/06/chart">
            <c:ext xmlns:c16="http://schemas.microsoft.com/office/drawing/2014/chart" uri="{C3380CC4-5D6E-409C-BE32-E72D297353CC}">
              <c16:uniqueId val="{00000000-F2C3-4717-AC64-CEC68D5D8E1F}"/>
            </c:ext>
          </c:extLst>
        </c:ser>
        <c:ser>
          <c:idx val="1"/>
          <c:order val="1"/>
          <c:tx>
            <c:strRef>
              <c:f>Sheet1!$C$1</c:f>
              <c:strCache>
                <c:ptCount val="1"/>
                <c:pt idx="0">
                  <c:v>No</c:v>
                </c:pt>
              </c:strCache>
            </c:strRef>
          </c:tx>
          <c:spPr>
            <a:solidFill>
              <a:srgbClr val="C00000"/>
            </a:solidFill>
          </c:spPr>
          <c:invertIfNegative val="0"/>
          <c:dLbls>
            <c:dLbl>
              <c:idx val="2"/>
              <c:layout>
                <c:manualLayout>
                  <c:x val="-0.00335941509144486"/>
                  <c:y val="0.0035993733122623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201564905486692"/>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18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Sheet1!$C$2:$C$4</c:f>
              <c:numCache>
                <c:formatCode>General</c:formatCode>
                <c:ptCount val="3"/>
                <c:pt idx="0">
                  <c:v>0.453782879018923</c:v>
                </c:pt>
                <c:pt idx="1">
                  <c:v>0.320470951910328</c:v>
                </c:pt>
                <c:pt idx="2">
                  <c:v>0.416169387790627</c:v>
                </c:pt>
              </c:numCache>
            </c:numRef>
          </c:val>
          <c:extLst xmlns:c16r2="http://schemas.microsoft.com/office/drawing/2015/06/chart">
            <c:ext xmlns:c16="http://schemas.microsoft.com/office/drawing/2014/chart" uri="{C3380CC4-5D6E-409C-BE32-E72D297353CC}">
              <c16:uniqueId val="{00000001-F2C3-4717-AC64-CEC68D5D8E1F}"/>
            </c:ext>
          </c:extLst>
        </c:ser>
        <c:ser>
          <c:idx val="2"/>
          <c:order val="2"/>
          <c:tx>
            <c:strRef>
              <c:f>Sheet1!$D$1</c:f>
              <c:strCache>
                <c:ptCount val="1"/>
                <c:pt idx="0">
                  <c:v>Unsure</c:v>
                </c:pt>
              </c:strCache>
            </c:strRef>
          </c:tx>
          <c:spPr>
            <a:solidFill>
              <a:schemeClr val="bg1">
                <a:lumMod val="65000"/>
              </a:schemeClr>
            </a:solidFill>
          </c:spPr>
          <c:invertIfNegative val="0"/>
          <c:dLbls>
            <c:dLbl>
              <c:idx val="0"/>
              <c:layout>
                <c:manualLayout>
                  <c:x val="0.0134376603657795"/>
                  <c:y val="0.0035993733122623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0671883018288976"/>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18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Sheet1!$D$2:$D$4</c:f>
              <c:numCache>
                <c:formatCode>General</c:formatCode>
                <c:ptCount val="3"/>
                <c:pt idx="0">
                  <c:v>0.139980527175188</c:v>
                </c:pt>
                <c:pt idx="1">
                  <c:v>0.209379284089073</c:v>
                </c:pt>
                <c:pt idx="2">
                  <c:v>0.159561142286309</c:v>
                </c:pt>
              </c:numCache>
            </c:numRef>
          </c:val>
          <c:extLst xmlns:c16r2="http://schemas.microsoft.com/office/drawing/2015/06/chart">
            <c:ext xmlns:c16="http://schemas.microsoft.com/office/drawing/2014/chart" uri="{C3380CC4-5D6E-409C-BE32-E72D297353CC}">
              <c16:uniqueId val="{00000002-F2C3-4717-AC64-CEC68D5D8E1F}"/>
            </c:ext>
          </c:extLst>
        </c:ser>
        <c:dLbls>
          <c:showLegendKey val="0"/>
          <c:showVal val="1"/>
          <c:showCatName val="0"/>
          <c:showSerName val="0"/>
          <c:showPercent val="0"/>
          <c:showBubbleSize val="0"/>
        </c:dLbls>
        <c:gapWidth val="75"/>
        <c:overlap val="100"/>
        <c:axId val="-79486576"/>
        <c:axId val="-79484368"/>
      </c:barChart>
      <c:catAx>
        <c:axId val="-79486576"/>
        <c:scaling>
          <c:orientation val="minMax"/>
        </c:scaling>
        <c:delete val="0"/>
        <c:axPos val="l"/>
        <c:numFmt formatCode="General" sourceLinked="1"/>
        <c:majorTickMark val="none"/>
        <c:minorTickMark val="none"/>
        <c:tickLblPos val="nextTo"/>
        <c:txPr>
          <a:bodyPr/>
          <a:lstStyle/>
          <a:p>
            <a:pPr>
              <a:defRPr sz="1400">
                <a:solidFill>
                  <a:schemeClr val="tx2">
                    <a:lumMod val="75000"/>
                  </a:schemeClr>
                </a:solidFill>
              </a:defRPr>
            </a:pPr>
            <a:endParaRPr lang="en-US"/>
          </a:p>
        </c:txPr>
        <c:crossAx val="-79484368"/>
        <c:crosses val="autoZero"/>
        <c:auto val="1"/>
        <c:lblAlgn val="ctr"/>
        <c:lblOffset val="100"/>
        <c:noMultiLvlLbl val="0"/>
      </c:catAx>
      <c:valAx>
        <c:axId val="-79484368"/>
        <c:scaling>
          <c:orientation val="minMax"/>
        </c:scaling>
        <c:delete val="0"/>
        <c:axPos val="b"/>
        <c:majorGridlines>
          <c:spPr>
            <a:ln>
              <a:solidFill>
                <a:schemeClr val="bg1">
                  <a:lumMod val="75000"/>
                </a:schemeClr>
              </a:solidFill>
              <a:prstDash val="sysDot"/>
            </a:ln>
          </c:spPr>
        </c:majorGridlines>
        <c:numFmt formatCode="0%" sourceLinked="1"/>
        <c:majorTickMark val="none"/>
        <c:minorTickMark val="none"/>
        <c:tickLblPos val="nextTo"/>
        <c:txPr>
          <a:bodyPr/>
          <a:lstStyle/>
          <a:p>
            <a:pPr>
              <a:defRPr sz="1400">
                <a:solidFill>
                  <a:schemeClr val="tx2">
                    <a:lumMod val="75000"/>
                  </a:schemeClr>
                </a:solidFill>
              </a:defRPr>
            </a:pPr>
            <a:endParaRPr lang="en-US"/>
          </a:p>
        </c:txPr>
        <c:crossAx val="-79486576"/>
        <c:crosses val="autoZero"/>
        <c:crossBetween val="between"/>
      </c:valAx>
      <c:spPr>
        <a:noFill/>
        <a:ln w="25392">
          <a:noFill/>
        </a:ln>
      </c:spPr>
    </c:plotArea>
    <c:legend>
      <c:legendPos val="b"/>
      <c:layout>
        <c:manualLayout>
          <c:xMode val="edge"/>
          <c:yMode val="edge"/>
          <c:x val="0.292350982166003"/>
          <c:y val="0.897409074728658"/>
          <c:w val="0.416105750154745"/>
          <c:h val="0.102590925271342"/>
        </c:manualLayout>
      </c:layout>
      <c:overlay val="0"/>
      <c:txPr>
        <a:bodyPr/>
        <a:lstStyle/>
        <a:p>
          <a:pPr>
            <a:defRPr sz="1400">
              <a:solidFill>
                <a:schemeClr val="tx2">
                  <a:lumMod val="75000"/>
                </a:schemeClr>
              </a:solidFill>
            </a:defRPr>
          </a:pPr>
          <a:endParaRPr lang="en-US"/>
        </a:p>
      </c:txPr>
    </c:legend>
    <c:plotVisOnly val="1"/>
    <c:dispBlanksAs val="gap"/>
    <c:showDLblsOverMax val="0"/>
  </c:chart>
  <c:txPr>
    <a:bodyPr/>
    <a:lstStyle/>
    <a:p>
      <a:pPr>
        <a:defRPr sz="1798"/>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91622491680819"/>
          <c:y val="0.0412757973733583"/>
          <c:w val="0.475770152522735"/>
          <c:h val="0.670738904446683"/>
        </c:manualLayout>
      </c:layout>
      <c:barChart>
        <c:barDir val="bar"/>
        <c:grouping val="percentStacked"/>
        <c:varyColors val="0"/>
        <c:ser>
          <c:idx val="0"/>
          <c:order val="0"/>
          <c:tx>
            <c:strRef>
              <c:f>Sheet1!$B$1</c:f>
              <c:strCache>
                <c:ptCount val="1"/>
                <c:pt idx="0">
                  <c:v>Agree</c:v>
                </c:pt>
              </c:strCache>
            </c:strRef>
          </c:tx>
          <c:spPr>
            <a:solidFill>
              <a:srgbClr val="00B05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Sheet1!$A$2:$A$6</c:f>
              <c:strCache>
                <c:ptCount val="5"/>
                <c:pt idx="0">
                  <c:v>Home ownership is an old fashioned idea and we should encourage more people to rent</c:v>
                </c:pt>
                <c:pt idx="1">
                  <c:v>Home ownership is unaffordable in my neighborhood</c:v>
                </c:pt>
                <c:pt idx="2">
                  <c:v>Home ownership is key to being part of the middle class</c:v>
                </c:pt>
                <c:pt idx="3">
                  <c:v>The government needs to do more to help young people afford a home</c:v>
                </c:pt>
                <c:pt idx="4">
                  <c:v>Home ownership is a smart financial investment</c:v>
                </c:pt>
              </c:strCache>
            </c:strRef>
          </c:cat>
          <c:val>
            <c:numRef>
              <c:f>Sheet1!$B$2:$B$6</c:f>
              <c:numCache>
                <c:formatCode>General</c:formatCode>
                <c:ptCount val="5"/>
                <c:pt idx="0">
                  <c:v>0.0615927408429908</c:v>
                </c:pt>
                <c:pt idx="1">
                  <c:v>0.424404667697976</c:v>
                </c:pt>
                <c:pt idx="2">
                  <c:v>0.527182297546701</c:v>
                </c:pt>
                <c:pt idx="3">
                  <c:v>0.615117482761512</c:v>
                </c:pt>
                <c:pt idx="4">
                  <c:v>0.799450138316314</c:v>
                </c:pt>
              </c:numCache>
            </c:numRef>
          </c:val>
          <c:extLst xmlns:c16r2="http://schemas.microsoft.com/office/drawing/2015/06/chart">
            <c:ext xmlns:c16="http://schemas.microsoft.com/office/drawing/2014/chart" uri="{C3380CC4-5D6E-409C-BE32-E72D297353CC}">
              <c16:uniqueId val="{00000000-F2C3-4717-AC64-CEC68D5D8E1F}"/>
            </c:ext>
          </c:extLst>
        </c:ser>
        <c:ser>
          <c:idx val="1"/>
          <c:order val="1"/>
          <c:tx>
            <c:strRef>
              <c:f>Sheet1!$C$1</c:f>
              <c:strCache>
                <c:ptCount val="1"/>
                <c:pt idx="0">
                  <c:v>Somewhat agree</c:v>
                </c:pt>
              </c:strCache>
            </c:strRef>
          </c:tx>
          <c:spPr>
            <a:solidFill>
              <a:srgbClr val="92D050"/>
            </a:solidFill>
          </c:spPr>
          <c:invertIfNegative val="0"/>
          <c:dLbls>
            <c:dLbl>
              <c:idx val="4"/>
              <c:layout>
                <c:manualLayout>
                  <c:x val="-0.0201564905486692"/>
                  <c:y val="-0.00375234521575985"/>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Sheet1!$A$2:$A$6</c:f>
              <c:strCache>
                <c:ptCount val="5"/>
                <c:pt idx="0">
                  <c:v>Home ownership is an old fashioned idea and we should encourage more people to rent</c:v>
                </c:pt>
                <c:pt idx="1">
                  <c:v>Home ownership is unaffordable in my neighborhood</c:v>
                </c:pt>
                <c:pt idx="2">
                  <c:v>Home ownership is key to being part of the middle class</c:v>
                </c:pt>
                <c:pt idx="3">
                  <c:v>The government needs to do more to help young people afford a home</c:v>
                </c:pt>
                <c:pt idx="4">
                  <c:v>Home ownership is a smart financial investment</c:v>
                </c:pt>
              </c:strCache>
            </c:strRef>
          </c:cat>
          <c:val>
            <c:numRef>
              <c:f>Sheet1!$C$2:$C$6</c:f>
              <c:numCache>
                <c:formatCode>General</c:formatCode>
                <c:ptCount val="5"/>
                <c:pt idx="0">
                  <c:v>0.0873629670047405</c:v>
                </c:pt>
                <c:pt idx="1">
                  <c:v>0.190382119205786</c:v>
                </c:pt>
                <c:pt idx="2">
                  <c:v>0.179762975554219</c:v>
                </c:pt>
                <c:pt idx="3">
                  <c:v>0.137869698068012</c:v>
                </c:pt>
                <c:pt idx="4">
                  <c:v>0.115122368210005</c:v>
                </c:pt>
              </c:numCache>
            </c:numRef>
          </c:val>
          <c:extLst xmlns:c16r2="http://schemas.microsoft.com/office/drawing/2015/06/chart">
            <c:ext xmlns:c16="http://schemas.microsoft.com/office/drawing/2014/chart" uri="{C3380CC4-5D6E-409C-BE32-E72D297353CC}">
              <c16:uniqueId val="{00000001-F2C3-4717-AC64-CEC68D5D8E1F}"/>
            </c:ext>
          </c:extLst>
        </c:ser>
        <c:ser>
          <c:idx val="2"/>
          <c:order val="2"/>
          <c:tx>
            <c:strRef>
              <c:f>Sheet1!$D$1</c:f>
              <c:strCache>
                <c:ptCount val="1"/>
                <c:pt idx="0">
                  <c:v>Somewhat disagree</c:v>
                </c:pt>
              </c:strCache>
            </c:strRef>
          </c:tx>
          <c:spPr>
            <a:solidFill>
              <a:srgbClr val="FF7D7D"/>
            </a:solidFill>
          </c:spPr>
          <c:invertIfNegative val="0"/>
          <c:dLbls>
            <c:dLbl>
              <c:idx val="4"/>
              <c:layout>
                <c:manualLayout>
                  <c:x val="-0.00671883018288973"/>
                  <c:y val="-0.00375234521575985"/>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a:lstStyle/>
              <a:p>
                <a:pPr>
                  <a:defRPr sz="20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Sheet1!$A$2:$A$6</c:f>
              <c:strCache>
                <c:ptCount val="5"/>
                <c:pt idx="0">
                  <c:v>Home ownership is an old fashioned idea and we should encourage more people to rent</c:v>
                </c:pt>
                <c:pt idx="1">
                  <c:v>Home ownership is unaffordable in my neighborhood</c:v>
                </c:pt>
                <c:pt idx="2">
                  <c:v>Home ownership is key to being part of the middle class</c:v>
                </c:pt>
                <c:pt idx="3">
                  <c:v>The government needs to do more to help young people afford a home</c:v>
                </c:pt>
                <c:pt idx="4">
                  <c:v>Home ownership is a smart financial investment</c:v>
                </c:pt>
              </c:strCache>
            </c:strRef>
          </c:cat>
          <c:val>
            <c:numRef>
              <c:f>Sheet1!$D$2:$D$6</c:f>
              <c:numCache>
                <c:formatCode>General</c:formatCode>
                <c:ptCount val="5"/>
                <c:pt idx="0">
                  <c:v>0.100033396265276</c:v>
                </c:pt>
                <c:pt idx="1">
                  <c:v>0.0935599017401115</c:v>
                </c:pt>
                <c:pt idx="2">
                  <c:v>0.075</c:v>
                </c:pt>
                <c:pt idx="3">
                  <c:v>0.067649976827966</c:v>
                </c:pt>
                <c:pt idx="4">
                  <c:v>0.0308869342829278</c:v>
                </c:pt>
              </c:numCache>
            </c:numRef>
          </c:val>
          <c:extLst xmlns:c16r2="http://schemas.microsoft.com/office/drawing/2015/06/chart">
            <c:ext xmlns:c16="http://schemas.microsoft.com/office/drawing/2014/chart" uri="{C3380CC4-5D6E-409C-BE32-E72D297353CC}">
              <c16:uniqueId val="{00000002-F2C3-4717-AC64-CEC68D5D8E1F}"/>
            </c:ext>
          </c:extLst>
        </c:ser>
        <c:ser>
          <c:idx val="3"/>
          <c:order val="3"/>
          <c:tx>
            <c:strRef>
              <c:f>Sheet1!$E$1</c:f>
              <c:strCache>
                <c:ptCount val="1"/>
                <c:pt idx="0">
                  <c:v>Disagree</c:v>
                </c:pt>
              </c:strCache>
            </c:strRef>
          </c:tx>
          <c:spPr>
            <a:solidFill>
              <a:srgbClr val="C00000"/>
            </a:solidFill>
          </c:spPr>
          <c:invertIfNegative val="0"/>
          <c:dLbls>
            <c:dLbl>
              <c:idx val="4"/>
              <c:layout>
                <c:manualLayout>
                  <c:x val="0.0100782452743347"/>
                  <c:y val="0.00375234521575985"/>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Sheet1!$A$2:$A$6</c:f>
              <c:strCache>
                <c:ptCount val="5"/>
                <c:pt idx="0">
                  <c:v>Home ownership is an old fashioned idea and we should encourage more people to rent</c:v>
                </c:pt>
                <c:pt idx="1">
                  <c:v>Home ownership is unaffordable in my neighborhood</c:v>
                </c:pt>
                <c:pt idx="2">
                  <c:v>Home ownership is key to being part of the middle class</c:v>
                </c:pt>
                <c:pt idx="3">
                  <c:v>The government needs to do more to help young people afford a home</c:v>
                </c:pt>
                <c:pt idx="4">
                  <c:v>Home ownership is a smart financial investment</c:v>
                </c:pt>
              </c:strCache>
            </c:strRef>
          </c:cat>
          <c:val>
            <c:numRef>
              <c:f>Sheet1!$E$2:$E$6</c:f>
              <c:numCache>
                <c:formatCode>General</c:formatCode>
                <c:ptCount val="5"/>
                <c:pt idx="0">
                  <c:v>0.711824458704271</c:v>
                </c:pt>
                <c:pt idx="1">
                  <c:v>0.245218048702825</c:v>
                </c:pt>
                <c:pt idx="2">
                  <c:v>0.185654957800817</c:v>
                </c:pt>
                <c:pt idx="3">
                  <c:v>0.148682676312935</c:v>
                </c:pt>
                <c:pt idx="4">
                  <c:v>0.038924146399924</c:v>
                </c:pt>
              </c:numCache>
            </c:numRef>
          </c:val>
          <c:extLst xmlns:c16r2="http://schemas.microsoft.com/office/drawing/2015/06/chart">
            <c:ext xmlns:c16="http://schemas.microsoft.com/office/drawing/2014/chart" uri="{C3380CC4-5D6E-409C-BE32-E72D297353CC}">
              <c16:uniqueId val="{00000003-F2C3-4717-AC64-CEC68D5D8E1F}"/>
            </c:ext>
          </c:extLst>
        </c:ser>
        <c:ser>
          <c:idx val="4"/>
          <c:order val="4"/>
          <c:tx>
            <c:strRef>
              <c:f>Sheet1!$F$1</c:f>
              <c:strCache>
                <c:ptCount val="1"/>
                <c:pt idx="0">
                  <c:v>Unsure</c:v>
                </c:pt>
              </c:strCache>
            </c:strRef>
          </c:tx>
          <c:spPr>
            <a:solidFill>
              <a:schemeClr val="bg1">
                <a:lumMod val="65000"/>
              </a:schemeClr>
            </a:solidFill>
          </c:spPr>
          <c:invertIfNegative val="0"/>
          <c:dLbls>
            <c:dLbl>
              <c:idx val="4"/>
              <c:delete val="1"/>
              <c:extLst>
                <c:ext xmlns:c15="http://schemas.microsoft.com/office/drawing/2012/chart" uri="{CE6537A1-D6FC-4f65-9D91-7224C49458BB}"/>
              </c:extLst>
            </c:dLbl>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Sheet1!$A$2:$A$6</c:f>
              <c:strCache>
                <c:ptCount val="5"/>
                <c:pt idx="0">
                  <c:v>Home ownership is an old fashioned idea and we should encourage more people to rent</c:v>
                </c:pt>
                <c:pt idx="1">
                  <c:v>Home ownership is unaffordable in my neighborhood</c:v>
                </c:pt>
                <c:pt idx="2">
                  <c:v>Home ownership is key to being part of the middle class</c:v>
                </c:pt>
                <c:pt idx="3">
                  <c:v>The government needs to do more to help young people afford a home</c:v>
                </c:pt>
                <c:pt idx="4">
                  <c:v>Home ownership is a smart financial investment</c:v>
                </c:pt>
              </c:strCache>
            </c:strRef>
          </c:cat>
          <c:val>
            <c:numRef>
              <c:f>Sheet1!$F$2:$F$6</c:f>
              <c:numCache>
                <c:formatCode>General</c:formatCode>
                <c:ptCount val="5"/>
                <c:pt idx="0">
                  <c:v>0.0391864371827281</c:v>
                </c:pt>
                <c:pt idx="1">
                  <c:v>0.0464352626533133</c:v>
                </c:pt>
                <c:pt idx="2">
                  <c:v>0.0324038289412946</c:v>
                </c:pt>
                <c:pt idx="3">
                  <c:v>0.0306801660295822</c:v>
                </c:pt>
                <c:pt idx="4">
                  <c:v>0.0156164127908347</c:v>
                </c:pt>
              </c:numCache>
            </c:numRef>
          </c:val>
          <c:extLst xmlns:c16r2="http://schemas.microsoft.com/office/drawing/2015/06/chart">
            <c:ext xmlns:c16="http://schemas.microsoft.com/office/drawing/2014/chart" uri="{C3380CC4-5D6E-409C-BE32-E72D297353CC}">
              <c16:uniqueId val="{00000004-F2C3-4717-AC64-CEC68D5D8E1F}"/>
            </c:ext>
          </c:extLst>
        </c:ser>
        <c:dLbls>
          <c:showLegendKey val="0"/>
          <c:showVal val="1"/>
          <c:showCatName val="0"/>
          <c:showSerName val="0"/>
          <c:showPercent val="0"/>
          <c:showBubbleSize val="0"/>
        </c:dLbls>
        <c:gapWidth val="75"/>
        <c:overlap val="100"/>
        <c:axId val="-121576608"/>
        <c:axId val="-121574288"/>
      </c:barChart>
      <c:catAx>
        <c:axId val="-121576608"/>
        <c:scaling>
          <c:orientation val="minMax"/>
        </c:scaling>
        <c:delete val="0"/>
        <c:axPos val="l"/>
        <c:numFmt formatCode="General" sourceLinked="1"/>
        <c:majorTickMark val="none"/>
        <c:minorTickMark val="none"/>
        <c:tickLblPos val="nextTo"/>
        <c:txPr>
          <a:bodyPr/>
          <a:lstStyle/>
          <a:p>
            <a:pPr>
              <a:defRPr sz="1400">
                <a:solidFill>
                  <a:schemeClr val="tx2">
                    <a:lumMod val="75000"/>
                  </a:schemeClr>
                </a:solidFill>
              </a:defRPr>
            </a:pPr>
            <a:endParaRPr lang="en-US"/>
          </a:p>
        </c:txPr>
        <c:crossAx val="-121574288"/>
        <c:crosses val="autoZero"/>
        <c:auto val="1"/>
        <c:lblAlgn val="ctr"/>
        <c:lblOffset val="100"/>
        <c:noMultiLvlLbl val="0"/>
      </c:catAx>
      <c:valAx>
        <c:axId val="-121574288"/>
        <c:scaling>
          <c:orientation val="minMax"/>
        </c:scaling>
        <c:delete val="0"/>
        <c:axPos val="b"/>
        <c:majorGridlines>
          <c:spPr>
            <a:ln>
              <a:solidFill>
                <a:schemeClr val="bg1">
                  <a:lumMod val="75000"/>
                </a:schemeClr>
              </a:solidFill>
              <a:prstDash val="sysDot"/>
            </a:ln>
          </c:spPr>
        </c:majorGridlines>
        <c:numFmt formatCode="0%" sourceLinked="1"/>
        <c:majorTickMark val="none"/>
        <c:minorTickMark val="none"/>
        <c:tickLblPos val="nextTo"/>
        <c:txPr>
          <a:bodyPr/>
          <a:lstStyle/>
          <a:p>
            <a:pPr>
              <a:defRPr sz="1400">
                <a:solidFill>
                  <a:schemeClr val="tx2">
                    <a:lumMod val="75000"/>
                  </a:schemeClr>
                </a:solidFill>
              </a:defRPr>
            </a:pPr>
            <a:endParaRPr lang="en-US"/>
          </a:p>
        </c:txPr>
        <c:crossAx val="-121576608"/>
        <c:crosses val="autoZero"/>
        <c:crossBetween val="between"/>
      </c:valAx>
      <c:spPr>
        <a:noFill/>
        <a:ln w="25392">
          <a:noFill/>
        </a:ln>
      </c:spPr>
    </c:plotArea>
    <c:legend>
      <c:legendPos val="b"/>
      <c:layout>
        <c:manualLayout>
          <c:xMode val="edge"/>
          <c:yMode val="edge"/>
          <c:x val="0.246589229148755"/>
          <c:y val="0.867033159449039"/>
          <c:w val="0.662215044889193"/>
          <c:h val="0.084441063065991"/>
        </c:manualLayout>
      </c:layout>
      <c:overlay val="0"/>
      <c:txPr>
        <a:bodyPr/>
        <a:lstStyle/>
        <a:p>
          <a:pPr>
            <a:defRPr sz="1400">
              <a:solidFill>
                <a:schemeClr val="tx2">
                  <a:lumMod val="75000"/>
                </a:schemeClr>
              </a:solidFill>
            </a:defRPr>
          </a:pPr>
          <a:endParaRPr lang="en-US"/>
        </a:p>
      </c:txPr>
    </c:legend>
    <c:plotVisOnly val="1"/>
    <c:dispBlanksAs val="gap"/>
    <c:showDLblsOverMax val="0"/>
  </c:chart>
  <c:txPr>
    <a:bodyPr/>
    <a:lstStyle/>
    <a:p>
      <a:pPr>
        <a:defRPr sz="1798"/>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9017013982573"/>
          <c:y val="0.0412757973733583"/>
          <c:w val="0.738375630220984"/>
          <c:h val="0.733334334733783"/>
        </c:manualLayout>
      </c:layout>
      <c:barChart>
        <c:barDir val="bar"/>
        <c:grouping val="percentStacked"/>
        <c:varyColors val="0"/>
        <c:ser>
          <c:idx val="0"/>
          <c:order val="0"/>
          <c:tx>
            <c:strRef>
              <c:f>Sheet1!$B$1</c:f>
              <c:strCache>
                <c:ptCount val="1"/>
                <c:pt idx="0">
                  <c:v>Kathleen Wynne</c:v>
                </c:pt>
              </c:strCache>
            </c:strRef>
          </c:tx>
          <c:spPr>
            <a:solidFill>
              <a:srgbClr val="C0000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Sheet1!$B$2:$B$4</c:f>
              <c:numCache>
                <c:formatCode>#,##0.000</c:formatCode>
                <c:ptCount val="3"/>
                <c:pt idx="0">
                  <c:v>0.183029955061232</c:v>
                </c:pt>
                <c:pt idx="1">
                  <c:v>0.119536791177814</c:v>
                </c:pt>
                <c:pt idx="2">
                  <c:v>0.16511558224716</c:v>
                </c:pt>
              </c:numCache>
            </c:numRef>
          </c:val>
          <c:extLst xmlns:c16r2="http://schemas.microsoft.com/office/drawing/2015/06/chart">
            <c:ext xmlns:c16="http://schemas.microsoft.com/office/drawing/2014/chart" uri="{C3380CC4-5D6E-409C-BE32-E72D297353CC}">
              <c16:uniqueId val="{00000000-F2C3-4717-AC64-CEC68D5D8E1F}"/>
            </c:ext>
          </c:extLst>
        </c:ser>
        <c:ser>
          <c:idx val="1"/>
          <c:order val="1"/>
          <c:tx>
            <c:strRef>
              <c:f>Sheet1!$C$1</c:f>
              <c:strCache>
                <c:ptCount val="1"/>
                <c:pt idx="0">
                  <c:v>Doug Ford</c:v>
                </c:pt>
              </c:strCache>
            </c:strRef>
          </c:tx>
          <c:spPr>
            <a:solidFill>
              <a:schemeClr val="accent1">
                <a:lumMod val="75000"/>
              </a:schemeClr>
            </a:solidFill>
          </c:spPr>
          <c:invertIfNegative val="0"/>
          <c:dLbls>
            <c:dLbl>
              <c:idx val="2"/>
              <c:layout>
                <c:manualLayout>
                  <c:x val="-0.00335941509144486"/>
                  <c:y val="0.0035993733122623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201564905486692"/>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Sheet1!$C$2:$C$4</c:f>
              <c:numCache>
                <c:formatCode>#,##0.000</c:formatCode>
                <c:ptCount val="3"/>
                <c:pt idx="0">
                  <c:v>0.327120122322301</c:v>
                </c:pt>
                <c:pt idx="1">
                  <c:v>0.294296188908184</c:v>
                </c:pt>
                <c:pt idx="2">
                  <c:v>0.317858964987564</c:v>
                </c:pt>
              </c:numCache>
            </c:numRef>
          </c:val>
          <c:extLst xmlns:c16r2="http://schemas.microsoft.com/office/drawing/2015/06/chart">
            <c:ext xmlns:c16="http://schemas.microsoft.com/office/drawing/2014/chart" uri="{C3380CC4-5D6E-409C-BE32-E72D297353CC}">
              <c16:uniqueId val="{00000001-F2C3-4717-AC64-CEC68D5D8E1F}"/>
            </c:ext>
          </c:extLst>
        </c:ser>
        <c:ser>
          <c:idx val="2"/>
          <c:order val="2"/>
          <c:tx>
            <c:strRef>
              <c:f>Sheet1!$D$1</c:f>
              <c:strCache>
                <c:ptCount val="1"/>
                <c:pt idx="0">
                  <c:v>Andrea Horwath</c:v>
                </c:pt>
              </c:strCache>
            </c:strRef>
          </c:tx>
          <c:spPr>
            <a:solidFill>
              <a:schemeClr val="accent6">
                <a:lumMod val="75000"/>
              </a:schemeClr>
            </a:solidFill>
          </c:spPr>
          <c:invertIfNegative val="0"/>
          <c:dLbls>
            <c:dLbl>
              <c:idx val="0"/>
              <c:layout>
                <c:manualLayout>
                  <c:x val="0.0134376603657795"/>
                  <c:y val="0.0035993733122623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0671883018288976"/>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Sheet1!$D$2:$D$4</c:f>
              <c:numCache>
                <c:formatCode>#,##0.000</c:formatCode>
                <c:ptCount val="3"/>
                <c:pt idx="0">
                  <c:v>0.205</c:v>
                </c:pt>
                <c:pt idx="1">
                  <c:v>0.206368438211567</c:v>
                </c:pt>
                <c:pt idx="2">
                  <c:v>0.205244265880185</c:v>
                </c:pt>
              </c:numCache>
            </c:numRef>
          </c:val>
          <c:extLst xmlns:c16r2="http://schemas.microsoft.com/office/drawing/2015/06/chart">
            <c:ext xmlns:c16="http://schemas.microsoft.com/office/drawing/2014/chart" uri="{C3380CC4-5D6E-409C-BE32-E72D297353CC}">
              <c16:uniqueId val="{00000002-F2C3-4717-AC64-CEC68D5D8E1F}"/>
            </c:ext>
          </c:extLst>
        </c:ser>
        <c:ser>
          <c:idx val="3"/>
          <c:order val="3"/>
          <c:tx>
            <c:strRef>
              <c:f>Sheet1!$E$1</c:f>
              <c:strCache>
                <c:ptCount val="1"/>
                <c:pt idx="0">
                  <c:v>Mike Schreiner</c:v>
                </c:pt>
              </c:strCache>
            </c:strRef>
          </c:tx>
          <c:spPr>
            <a:solidFill>
              <a:srgbClr val="00B050"/>
            </a:solidFill>
          </c:spPr>
          <c:invertIfNegative val="0"/>
          <c:dLbls>
            <c:numFmt formatCode="0%" sourceLinked="0"/>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Sheet1!$E$2:$E$4</c:f>
              <c:numCache>
                <c:formatCode>#,##0.000</c:formatCode>
                <c:ptCount val="3"/>
                <c:pt idx="0">
                  <c:v>0.0414395411814597</c:v>
                </c:pt>
                <c:pt idx="1">
                  <c:v>0.0393804008013304</c:v>
                </c:pt>
                <c:pt idx="2">
                  <c:v>0.040858561967479</c:v>
                </c:pt>
              </c:numCache>
            </c:numRef>
          </c:val>
        </c:ser>
        <c:ser>
          <c:idx val="4"/>
          <c:order val="4"/>
          <c:tx>
            <c:strRef>
              <c:f>Sheet1!$F$1</c:f>
              <c:strCache>
                <c:ptCount val="1"/>
                <c:pt idx="0">
                  <c:v>None of them</c:v>
                </c:pt>
              </c:strCache>
            </c:strRef>
          </c:tx>
          <c:spPr>
            <a:solidFill>
              <a:schemeClr val="tx1"/>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Sheet1!$F$2:$F$4</c:f>
              <c:numCache>
                <c:formatCode>#,##0.000</c:formatCode>
                <c:ptCount val="3"/>
                <c:pt idx="0">
                  <c:v>0.0938451605363572</c:v>
                </c:pt>
                <c:pt idx="1">
                  <c:v>0.102146305977062</c:v>
                </c:pt>
                <c:pt idx="2">
                  <c:v>0.0961872995181489</c:v>
                </c:pt>
              </c:numCache>
            </c:numRef>
          </c:val>
        </c:ser>
        <c:ser>
          <c:idx val="5"/>
          <c:order val="5"/>
          <c:tx>
            <c:strRef>
              <c:f>Sheet1!$G$1</c:f>
              <c:strCache>
                <c:ptCount val="1"/>
                <c:pt idx="0">
                  <c:v>Unsure</c:v>
                </c:pt>
              </c:strCache>
            </c:strRef>
          </c:tx>
          <c:spPr>
            <a:solidFill>
              <a:schemeClr val="bg1">
                <a:lumMod val="65000"/>
              </a:schemeClr>
            </a:solidFill>
          </c:spPr>
          <c:invertIfNegative val="0"/>
          <c:dLbls>
            <c:numFmt formatCode="0%" sourceLinked="0"/>
            <c:spPr>
              <a:noFill/>
              <a:ln>
                <a:noFill/>
              </a:ln>
              <a:effectLst/>
            </c:spPr>
            <c:txPr>
              <a:bodyPr wrap="square" lIns="38100" tIns="19050" rIns="38100" bIns="19050" anchor="ctr">
                <a:spAutoFit/>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Sheet1!$G$2:$G$4</c:f>
              <c:numCache>
                <c:formatCode>#,##0.000</c:formatCode>
                <c:ptCount val="3"/>
                <c:pt idx="0">
                  <c:v>0.149762801802453</c:v>
                </c:pt>
                <c:pt idx="1">
                  <c:v>0.238271874924041</c:v>
                </c:pt>
                <c:pt idx="2">
                  <c:v>0.175</c:v>
                </c:pt>
              </c:numCache>
            </c:numRef>
          </c:val>
        </c:ser>
        <c:dLbls>
          <c:showLegendKey val="0"/>
          <c:showVal val="1"/>
          <c:showCatName val="0"/>
          <c:showSerName val="0"/>
          <c:showPercent val="0"/>
          <c:showBubbleSize val="0"/>
        </c:dLbls>
        <c:gapWidth val="75"/>
        <c:overlap val="100"/>
        <c:axId val="-79196128"/>
        <c:axId val="-79194336"/>
      </c:barChart>
      <c:catAx>
        <c:axId val="-79196128"/>
        <c:scaling>
          <c:orientation val="minMax"/>
        </c:scaling>
        <c:delete val="0"/>
        <c:axPos val="l"/>
        <c:numFmt formatCode="General" sourceLinked="1"/>
        <c:majorTickMark val="none"/>
        <c:minorTickMark val="none"/>
        <c:tickLblPos val="nextTo"/>
        <c:txPr>
          <a:bodyPr/>
          <a:lstStyle/>
          <a:p>
            <a:pPr>
              <a:defRPr sz="1400">
                <a:solidFill>
                  <a:schemeClr val="tx2">
                    <a:lumMod val="75000"/>
                  </a:schemeClr>
                </a:solidFill>
              </a:defRPr>
            </a:pPr>
            <a:endParaRPr lang="en-US"/>
          </a:p>
        </c:txPr>
        <c:crossAx val="-79194336"/>
        <c:crosses val="autoZero"/>
        <c:auto val="1"/>
        <c:lblAlgn val="ctr"/>
        <c:lblOffset val="100"/>
        <c:noMultiLvlLbl val="0"/>
      </c:catAx>
      <c:valAx>
        <c:axId val="-79194336"/>
        <c:scaling>
          <c:orientation val="minMax"/>
        </c:scaling>
        <c:delete val="0"/>
        <c:axPos val="b"/>
        <c:majorGridlines>
          <c:spPr>
            <a:ln>
              <a:solidFill>
                <a:schemeClr val="bg1">
                  <a:lumMod val="75000"/>
                </a:schemeClr>
              </a:solidFill>
              <a:prstDash val="sysDot"/>
            </a:ln>
          </c:spPr>
        </c:majorGridlines>
        <c:numFmt formatCode="0%" sourceLinked="1"/>
        <c:majorTickMark val="none"/>
        <c:minorTickMark val="none"/>
        <c:tickLblPos val="nextTo"/>
        <c:txPr>
          <a:bodyPr/>
          <a:lstStyle/>
          <a:p>
            <a:pPr>
              <a:defRPr sz="1400">
                <a:solidFill>
                  <a:schemeClr val="tx2">
                    <a:lumMod val="75000"/>
                  </a:schemeClr>
                </a:solidFill>
              </a:defRPr>
            </a:pPr>
            <a:endParaRPr lang="en-US"/>
          </a:p>
        </c:txPr>
        <c:crossAx val="-79196128"/>
        <c:crosses val="autoZero"/>
        <c:crossBetween val="between"/>
      </c:valAx>
      <c:spPr>
        <a:noFill/>
        <a:ln w="25392">
          <a:noFill/>
        </a:ln>
      </c:spPr>
    </c:plotArea>
    <c:legend>
      <c:legendPos val="b"/>
      <c:layout>
        <c:manualLayout>
          <c:xMode val="edge"/>
          <c:yMode val="edge"/>
          <c:x val="0.168561439327136"/>
          <c:y val="0.926200203521073"/>
          <c:w val="0.823054854136368"/>
          <c:h val="0.073799906586343"/>
        </c:manualLayout>
      </c:layout>
      <c:overlay val="0"/>
      <c:txPr>
        <a:bodyPr/>
        <a:lstStyle/>
        <a:p>
          <a:pPr>
            <a:defRPr sz="1400">
              <a:solidFill>
                <a:schemeClr val="tx2">
                  <a:lumMod val="75000"/>
                </a:schemeClr>
              </a:solidFill>
            </a:defRPr>
          </a:pPr>
          <a:endParaRPr lang="en-US"/>
        </a:p>
      </c:txPr>
    </c:legend>
    <c:plotVisOnly val="1"/>
    <c:dispBlanksAs val="gap"/>
    <c:showDLblsOverMax val="0"/>
  </c:chart>
  <c:txPr>
    <a:bodyPr/>
    <a:lstStyle/>
    <a:p>
      <a:pPr>
        <a:defRPr sz="1798"/>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9017013982573"/>
          <c:y val="0.0412757973733583"/>
          <c:w val="0.738375630220981"/>
          <c:h val="0.751331196170835"/>
        </c:manualLayout>
      </c:layout>
      <c:barChart>
        <c:barDir val="bar"/>
        <c:grouping val="percentStacked"/>
        <c:varyColors val="0"/>
        <c:ser>
          <c:idx val="0"/>
          <c:order val="0"/>
          <c:tx>
            <c:strRef>
              <c:f>Sheet1!$B$1</c:f>
              <c:strCache>
                <c:ptCount val="1"/>
                <c:pt idx="0">
                  <c:v>Agree</c:v>
                </c:pt>
              </c:strCache>
            </c:strRef>
          </c:tx>
          <c:spPr>
            <a:solidFill>
              <a:srgbClr val="00B05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Sheet1!$B$2:$B$4</c:f>
              <c:numCache>
                <c:formatCode>General</c:formatCode>
                <c:ptCount val="3"/>
                <c:pt idx="0">
                  <c:v>0.39805833511935</c:v>
                </c:pt>
                <c:pt idx="1">
                  <c:v>0.491436542076584</c:v>
                </c:pt>
                <c:pt idx="2">
                  <c:v>0.424404667697976</c:v>
                </c:pt>
              </c:numCache>
            </c:numRef>
          </c:val>
          <c:extLst xmlns:c16r2="http://schemas.microsoft.com/office/drawing/2015/06/chart">
            <c:ext xmlns:c16="http://schemas.microsoft.com/office/drawing/2014/chart" uri="{C3380CC4-5D6E-409C-BE32-E72D297353CC}">
              <c16:uniqueId val="{00000000-F2C3-4717-AC64-CEC68D5D8E1F}"/>
            </c:ext>
          </c:extLst>
        </c:ser>
        <c:ser>
          <c:idx val="1"/>
          <c:order val="1"/>
          <c:tx>
            <c:strRef>
              <c:f>Sheet1!$C$1</c:f>
              <c:strCache>
                <c:ptCount val="1"/>
                <c:pt idx="0">
                  <c:v>Somewhat agree</c:v>
                </c:pt>
              </c:strCache>
            </c:strRef>
          </c:tx>
          <c:spPr>
            <a:solidFill>
              <a:srgbClr val="92D050"/>
            </a:solidFill>
          </c:spPr>
          <c:invertIfNegative val="0"/>
          <c:dLbls>
            <c:dLbl>
              <c:idx val="4"/>
              <c:layout>
                <c:manualLayout>
                  <c:x val="-0.0201564905486692"/>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Sheet1!$C$2:$C$4</c:f>
              <c:numCache>
                <c:formatCode>General</c:formatCode>
                <c:ptCount val="3"/>
                <c:pt idx="0">
                  <c:v>0.188827594998104</c:v>
                </c:pt>
                <c:pt idx="1">
                  <c:v>0.19433723026714</c:v>
                </c:pt>
                <c:pt idx="2">
                  <c:v>0.190382119205786</c:v>
                </c:pt>
              </c:numCache>
            </c:numRef>
          </c:val>
          <c:extLst xmlns:c16r2="http://schemas.microsoft.com/office/drawing/2015/06/chart">
            <c:ext xmlns:c16="http://schemas.microsoft.com/office/drawing/2014/chart" uri="{C3380CC4-5D6E-409C-BE32-E72D297353CC}">
              <c16:uniqueId val="{00000001-F2C3-4717-AC64-CEC68D5D8E1F}"/>
            </c:ext>
          </c:extLst>
        </c:ser>
        <c:ser>
          <c:idx val="2"/>
          <c:order val="2"/>
          <c:tx>
            <c:strRef>
              <c:f>Sheet1!$D$1</c:f>
              <c:strCache>
                <c:ptCount val="1"/>
                <c:pt idx="0">
                  <c:v>Somewhat disagree</c:v>
                </c:pt>
              </c:strCache>
            </c:strRef>
          </c:tx>
          <c:spPr>
            <a:solidFill>
              <a:srgbClr val="FF7D7D"/>
            </a:solidFill>
          </c:spPr>
          <c:invertIfNegative val="0"/>
          <c:dLbls>
            <c:dLbl>
              <c:idx val="4"/>
              <c:layout>
                <c:manualLayout>
                  <c:x val="-0.00671883018288973"/>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Sheet1!$D$2:$D$4</c:f>
              <c:numCache>
                <c:formatCode>General</c:formatCode>
                <c:ptCount val="3"/>
                <c:pt idx="0">
                  <c:v>0.103030191864166</c:v>
                </c:pt>
                <c:pt idx="1">
                  <c:v>0.0694650378333317</c:v>
                </c:pt>
                <c:pt idx="2">
                  <c:v>0.0935599017401115</c:v>
                </c:pt>
              </c:numCache>
            </c:numRef>
          </c:val>
          <c:extLst xmlns:c16r2="http://schemas.microsoft.com/office/drawing/2015/06/chart">
            <c:ext xmlns:c16="http://schemas.microsoft.com/office/drawing/2014/chart" uri="{C3380CC4-5D6E-409C-BE32-E72D297353CC}">
              <c16:uniqueId val="{00000002-F2C3-4717-AC64-CEC68D5D8E1F}"/>
            </c:ext>
          </c:extLst>
        </c:ser>
        <c:ser>
          <c:idx val="3"/>
          <c:order val="3"/>
          <c:tx>
            <c:strRef>
              <c:f>Sheet1!$E$1</c:f>
              <c:strCache>
                <c:ptCount val="1"/>
                <c:pt idx="0">
                  <c:v>Disagree</c:v>
                </c:pt>
              </c:strCache>
            </c:strRef>
          </c:tx>
          <c:spPr>
            <a:solidFill>
              <a:srgbClr val="C00000"/>
            </a:solidFill>
          </c:spPr>
          <c:invertIfNegative val="0"/>
          <c:dLbls>
            <c:dLbl>
              <c:idx val="4"/>
              <c:layout>
                <c:manualLayout>
                  <c:x val="0.0100782452743347"/>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Sheet1!$E$2:$E$4</c:f>
              <c:numCache>
                <c:formatCode>General</c:formatCode>
                <c:ptCount val="3"/>
                <c:pt idx="0">
                  <c:v>0.258245342543319</c:v>
                </c:pt>
                <c:pt idx="1">
                  <c:v>0.212073248696846</c:v>
                </c:pt>
                <c:pt idx="2">
                  <c:v>0.245218048702825</c:v>
                </c:pt>
              </c:numCache>
            </c:numRef>
          </c:val>
          <c:extLst xmlns:c16r2="http://schemas.microsoft.com/office/drawing/2015/06/chart">
            <c:ext xmlns:c16="http://schemas.microsoft.com/office/drawing/2014/chart" uri="{C3380CC4-5D6E-409C-BE32-E72D297353CC}">
              <c16:uniqueId val="{00000003-F2C3-4717-AC64-CEC68D5D8E1F}"/>
            </c:ext>
          </c:extLst>
        </c:ser>
        <c:ser>
          <c:idx val="4"/>
          <c:order val="4"/>
          <c:tx>
            <c:strRef>
              <c:f>Sheet1!$F$1</c:f>
              <c:strCache>
                <c:ptCount val="1"/>
                <c:pt idx="0">
                  <c:v>Unsure</c:v>
                </c:pt>
              </c:strCache>
            </c:strRef>
          </c:tx>
          <c:spPr>
            <a:solidFill>
              <a:schemeClr val="bg1">
                <a:lumMod val="65000"/>
              </a:schemeClr>
            </a:solidFill>
          </c:spPr>
          <c:invertIfNegative val="0"/>
          <c:dLbls>
            <c:dLbl>
              <c:idx val="4"/>
              <c:delete val="1"/>
              <c:extLst>
                <c:ext xmlns:c15="http://schemas.microsoft.com/office/drawing/2012/chart" uri="{CE6537A1-D6FC-4f65-9D91-7224C49458BB}"/>
              </c:extLst>
            </c:dLbl>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Sheet1!$F$2:$F$4</c:f>
              <c:numCache>
                <c:formatCode>General</c:formatCode>
                <c:ptCount val="3"/>
                <c:pt idx="0">
                  <c:v>0.0518385354750687</c:v>
                </c:pt>
                <c:pt idx="1">
                  <c:v>0.0326879411260971</c:v>
                </c:pt>
                <c:pt idx="2">
                  <c:v>0.0464352626533133</c:v>
                </c:pt>
              </c:numCache>
            </c:numRef>
          </c:val>
          <c:extLst xmlns:c16r2="http://schemas.microsoft.com/office/drawing/2015/06/chart">
            <c:ext xmlns:c16="http://schemas.microsoft.com/office/drawing/2014/chart" uri="{C3380CC4-5D6E-409C-BE32-E72D297353CC}">
              <c16:uniqueId val="{00000004-F2C3-4717-AC64-CEC68D5D8E1F}"/>
            </c:ext>
          </c:extLst>
        </c:ser>
        <c:dLbls>
          <c:showLegendKey val="0"/>
          <c:showVal val="1"/>
          <c:showCatName val="0"/>
          <c:showSerName val="0"/>
          <c:showPercent val="0"/>
          <c:showBubbleSize val="0"/>
        </c:dLbls>
        <c:gapWidth val="75"/>
        <c:overlap val="100"/>
        <c:axId val="-122565424"/>
        <c:axId val="-122563104"/>
      </c:barChart>
      <c:catAx>
        <c:axId val="-122565424"/>
        <c:scaling>
          <c:orientation val="minMax"/>
        </c:scaling>
        <c:delete val="0"/>
        <c:axPos val="l"/>
        <c:numFmt formatCode="General" sourceLinked="1"/>
        <c:majorTickMark val="none"/>
        <c:minorTickMark val="none"/>
        <c:tickLblPos val="nextTo"/>
        <c:txPr>
          <a:bodyPr/>
          <a:lstStyle/>
          <a:p>
            <a:pPr>
              <a:defRPr sz="1400">
                <a:solidFill>
                  <a:schemeClr val="tx2">
                    <a:lumMod val="75000"/>
                  </a:schemeClr>
                </a:solidFill>
              </a:defRPr>
            </a:pPr>
            <a:endParaRPr lang="en-US"/>
          </a:p>
        </c:txPr>
        <c:crossAx val="-122563104"/>
        <c:crosses val="autoZero"/>
        <c:auto val="1"/>
        <c:lblAlgn val="ctr"/>
        <c:lblOffset val="100"/>
        <c:noMultiLvlLbl val="0"/>
      </c:catAx>
      <c:valAx>
        <c:axId val="-122563104"/>
        <c:scaling>
          <c:orientation val="minMax"/>
        </c:scaling>
        <c:delete val="0"/>
        <c:axPos val="b"/>
        <c:majorGridlines>
          <c:spPr>
            <a:ln>
              <a:solidFill>
                <a:schemeClr val="bg1">
                  <a:lumMod val="75000"/>
                </a:schemeClr>
              </a:solidFill>
              <a:prstDash val="sysDot"/>
            </a:ln>
          </c:spPr>
        </c:majorGridlines>
        <c:numFmt formatCode="0%" sourceLinked="1"/>
        <c:majorTickMark val="none"/>
        <c:minorTickMark val="none"/>
        <c:tickLblPos val="nextTo"/>
        <c:txPr>
          <a:bodyPr/>
          <a:lstStyle/>
          <a:p>
            <a:pPr>
              <a:defRPr sz="1400">
                <a:solidFill>
                  <a:schemeClr val="tx2">
                    <a:lumMod val="75000"/>
                  </a:schemeClr>
                </a:solidFill>
              </a:defRPr>
            </a:pPr>
            <a:endParaRPr lang="en-US"/>
          </a:p>
        </c:txPr>
        <c:crossAx val="-122565424"/>
        <c:crosses val="autoZero"/>
        <c:crossBetween val="between"/>
      </c:valAx>
      <c:spPr>
        <a:noFill/>
        <a:ln w="25392">
          <a:noFill/>
        </a:ln>
      </c:spPr>
    </c:plotArea>
    <c:legend>
      <c:legendPos val="b"/>
      <c:layout>
        <c:manualLayout>
          <c:xMode val="edge"/>
          <c:yMode val="edge"/>
          <c:x val="0.263795953888721"/>
          <c:y val="0.911806591718248"/>
          <c:w val="0.662215044889193"/>
          <c:h val="0.084441063065991"/>
        </c:manualLayout>
      </c:layout>
      <c:overlay val="0"/>
      <c:txPr>
        <a:bodyPr/>
        <a:lstStyle/>
        <a:p>
          <a:pPr>
            <a:defRPr sz="1400">
              <a:solidFill>
                <a:schemeClr val="tx2">
                  <a:lumMod val="75000"/>
                </a:schemeClr>
              </a:solidFill>
            </a:defRPr>
          </a:pPr>
          <a:endParaRPr lang="en-US"/>
        </a:p>
      </c:txPr>
    </c:legend>
    <c:plotVisOnly val="1"/>
    <c:dispBlanksAs val="gap"/>
    <c:showDLblsOverMax val="0"/>
  </c:chart>
  <c:txPr>
    <a:bodyPr/>
    <a:lstStyle/>
    <a:p>
      <a:pPr>
        <a:defRPr sz="1798"/>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64421863574031"/>
          <c:y val="0.0412757973733583"/>
          <c:w val="0.510030912817315"/>
          <c:h val="0.714446831039177"/>
        </c:manualLayout>
      </c:layout>
      <c:barChart>
        <c:barDir val="bar"/>
        <c:grouping val="percentStacked"/>
        <c:varyColors val="0"/>
        <c:ser>
          <c:idx val="0"/>
          <c:order val="0"/>
          <c:tx>
            <c:strRef>
              <c:f>Sheet1!$B$1</c:f>
              <c:strCache>
                <c:ptCount val="1"/>
                <c:pt idx="0">
                  <c:v>Agree</c:v>
                </c:pt>
              </c:strCache>
            </c:strRef>
          </c:tx>
          <c:spPr>
            <a:solidFill>
              <a:srgbClr val="00B05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Sheet1!$A$2:$A$3</c:f>
              <c:strCache>
                <c:ptCount val="2"/>
                <c:pt idx="0">
                  <c:v>I am holding off on starting a family because I can’t find an affordable home</c:v>
                </c:pt>
                <c:pt idx="1">
                  <c:v>I would be more likely to vote for a political party who committed to helping young people own a home</c:v>
                </c:pt>
              </c:strCache>
            </c:strRef>
          </c:cat>
          <c:val>
            <c:numRef>
              <c:f>Sheet1!$B$2:$B$3</c:f>
              <c:numCache>
                <c:formatCode>General</c:formatCode>
                <c:ptCount val="2"/>
                <c:pt idx="0">
                  <c:v>0.116420099149535</c:v>
                </c:pt>
                <c:pt idx="1">
                  <c:v>0.396283078328482</c:v>
                </c:pt>
              </c:numCache>
            </c:numRef>
          </c:val>
          <c:extLst xmlns:c16r2="http://schemas.microsoft.com/office/drawing/2015/06/chart">
            <c:ext xmlns:c16="http://schemas.microsoft.com/office/drawing/2014/chart" uri="{C3380CC4-5D6E-409C-BE32-E72D297353CC}">
              <c16:uniqueId val="{00000000-F2C3-4717-AC64-CEC68D5D8E1F}"/>
            </c:ext>
          </c:extLst>
        </c:ser>
        <c:ser>
          <c:idx val="1"/>
          <c:order val="1"/>
          <c:tx>
            <c:strRef>
              <c:f>Sheet1!$C$1</c:f>
              <c:strCache>
                <c:ptCount val="1"/>
                <c:pt idx="0">
                  <c:v>Somewhat agree</c:v>
                </c:pt>
              </c:strCache>
            </c:strRef>
          </c:tx>
          <c:spPr>
            <a:solidFill>
              <a:srgbClr val="92D050"/>
            </a:solidFill>
          </c:spPr>
          <c:invertIfNegative val="0"/>
          <c:dLbls>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Sheet1!$A$2:$A$3</c:f>
              <c:strCache>
                <c:ptCount val="2"/>
                <c:pt idx="0">
                  <c:v>I am holding off on starting a family because I can’t find an affordable home</c:v>
                </c:pt>
                <c:pt idx="1">
                  <c:v>I would be more likely to vote for a political party who committed to helping young people own a home</c:v>
                </c:pt>
              </c:strCache>
            </c:strRef>
          </c:cat>
          <c:val>
            <c:numRef>
              <c:f>Sheet1!$C$2:$C$3</c:f>
              <c:numCache>
                <c:formatCode>General</c:formatCode>
                <c:ptCount val="2"/>
                <c:pt idx="0">
                  <c:v>0.0622335401735121</c:v>
                </c:pt>
                <c:pt idx="1">
                  <c:v>0.258833950287153</c:v>
                </c:pt>
              </c:numCache>
            </c:numRef>
          </c:val>
          <c:extLst xmlns:c16r2="http://schemas.microsoft.com/office/drawing/2015/06/chart">
            <c:ext xmlns:c16="http://schemas.microsoft.com/office/drawing/2014/chart" uri="{C3380CC4-5D6E-409C-BE32-E72D297353CC}">
              <c16:uniqueId val="{00000001-F2C3-4717-AC64-CEC68D5D8E1F}"/>
            </c:ext>
          </c:extLst>
        </c:ser>
        <c:ser>
          <c:idx val="2"/>
          <c:order val="2"/>
          <c:tx>
            <c:strRef>
              <c:f>Sheet1!$D$1</c:f>
              <c:strCache>
                <c:ptCount val="1"/>
                <c:pt idx="0">
                  <c:v>Somewhat disagree</c:v>
                </c:pt>
              </c:strCache>
            </c:strRef>
          </c:tx>
          <c:spPr>
            <a:solidFill>
              <a:srgbClr val="FF7D7D"/>
            </a:solidFill>
          </c:spPr>
          <c:invertIfNegative val="0"/>
          <c:dLbls>
            <c:dLbl>
              <c:idx val="0"/>
              <c:layout>
                <c:manualLayout>
                  <c:x val="0.00828024846482889"/>
                  <c:y val="0.00375234521575985"/>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a:lstStyle/>
              <a:p>
                <a:pPr>
                  <a:defRPr sz="20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Sheet1!$A$2:$A$3</c:f>
              <c:strCache>
                <c:ptCount val="2"/>
                <c:pt idx="0">
                  <c:v>I am holding off on starting a family because I can’t find an affordable home</c:v>
                </c:pt>
                <c:pt idx="1">
                  <c:v>I would be more likely to vote for a political party who committed to helping young people own a home</c:v>
                </c:pt>
              </c:strCache>
            </c:strRef>
          </c:cat>
          <c:val>
            <c:numRef>
              <c:f>Sheet1!$D$2:$D$3</c:f>
              <c:numCache>
                <c:formatCode>General</c:formatCode>
                <c:ptCount val="2"/>
                <c:pt idx="0">
                  <c:v>0.0403806056808361</c:v>
                </c:pt>
                <c:pt idx="1">
                  <c:v>0.0989246005481042</c:v>
                </c:pt>
              </c:numCache>
            </c:numRef>
          </c:val>
          <c:extLst xmlns:c16r2="http://schemas.microsoft.com/office/drawing/2015/06/chart">
            <c:ext xmlns:c16="http://schemas.microsoft.com/office/drawing/2014/chart" uri="{C3380CC4-5D6E-409C-BE32-E72D297353CC}">
              <c16:uniqueId val="{00000002-F2C3-4717-AC64-CEC68D5D8E1F}"/>
            </c:ext>
          </c:extLst>
        </c:ser>
        <c:ser>
          <c:idx val="3"/>
          <c:order val="3"/>
          <c:tx>
            <c:strRef>
              <c:f>Sheet1!$E$1</c:f>
              <c:strCache>
                <c:ptCount val="1"/>
                <c:pt idx="0">
                  <c:v>Disagree</c:v>
                </c:pt>
              </c:strCache>
            </c:strRef>
          </c:tx>
          <c:spPr>
            <a:solidFill>
              <a:srgbClr val="C0000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Sheet1!$A$2:$A$3</c:f>
              <c:strCache>
                <c:ptCount val="2"/>
                <c:pt idx="0">
                  <c:v>I am holding off on starting a family because I can’t find an affordable home</c:v>
                </c:pt>
                <c:pt idx="1">
                  <c:v>I would be more likely to vote for a political party who committed to helping young people own a home</c:v>
                </c:pt>
              </c:strCache>
            </c:strRef>
          </c:cat>
          <c:val>
            <c:numRef>
              <c:f>Sheet1!$E$2:$E$3</c:f>
              <c:numCache>
                <c:formatCode>General</c:formatCode>
                <c:ptCount val="2"/>
                <c:pt idx="0">
                  <c:v>0.560230773698514</c:v>
                </c:pt>
                <c:pt idx="1">
                  <c:v>0.186198581179411</c:v>
                </c:pt>
              </c:numCache>
            </c:numRef>
          </c:val>
          <c:extLst xmlns:c16r2="http://schemas.microsoft.com/office/drawing/2015/06/chart">
            <c:ext xmlns:c16="http://schemas.microsoft.com/office/drawing/2014/chart" uri="{C3380CC4-5D6E-409C-BE32-E72D297353CC}">
              <c16:uniqueId val="{00000003-F2C3-4717-AC64-CEC68D5D8E1F}"/>
            </c:ext>
          </c:extLst>
        </c:ser>
        <c:ser>
          <c:idx val="4"/>
          <c:order val="4"/>
          <c:tx>
            <c:strRef>
              <c:f>Sheet1!$F$1</c:f>
              <c:strCache>
                <c:ptCount val="1"/>
                <c:pt idx="0">
                  <c:v>Unsure</c:v>
                </c:pt>
              </c:strCache>
            </c:strRef>
          </c:tx>
          <c:spPr>
            <a:solidFill>
              <a:schemeClr val="bg1">
                <a:lumMod val="65000"/>
              </a:schemeClr>
            </a:solidFill>
          </c:spPr>
          <c:invertIfNegative val="0"/>
          <c:dLbls>
            <c:dLbl>
              <c:idx val="0"/>
              <c:layout>
                <c:manualLayout>
                  <c:x val="0.0109094407608777"/>
                  <c:y val="-0.0037523452157598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0E93-40D6-B1F4-29BCBBE5BEFF}"/>
                </c:ext>
                <c:ext xmlns:c15="http://schemas.microsoft.com/office/drawing/2012/chart" uri="{CE6537A1-D6FC-4f65-9D91-7224C49458BB}">
                  <c15:layout/>
                </c:ext>
              </c:extLst>
            </c:dLbl>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Sheet1!$A$2:$A$3</c:f>
              <c:strCache>
                <c:ptCount val="2"/>
                <c:pt idx="0">
                  <c:v>I am holding off on starting a family because I can’t find an affordable home</c:v>
                </c:pt>
                <c:pt idx="1">
                  <c:v>I would be more likely to vote for a political party who committed to helping young people own a home</c:v>
                </c:pt>
              </c:strCache>
            </c:strRef>
          </c:cat>
          <c:val>
            <c:numRef>
              <c:f>Sheet1!$F$2:$F$3</c:f>
              <c:numCache>
                <c:formatCode>General</c:formatCode>
                <c:ptCount val="2"/>
                <c:pt idx="0">
                  <c:v>0.220734981297613</c:v>
                </c:pt>
                <c:pt idx="1">
                  <c:v>0.05975978965686</c:v>
                </c:pt>
              </c:numCache>
            </c:numRef>
          </c:val>
          <c:extLst xmlns:c16r2="http://schemas.microsoft.com/office/drawing/2015/06/chart">
            <c:ext xmlns:c16="http://schemas.microsoft.com/office/drawing/2014/chart" uri="{C3380CC4-5D6E-409C-BE32-E72D297353CC}">
              <c16:uniqueId val="{00000004-F2C3-4717-AC64-CEC68D5D8E1F}"/>
            </c:ext>
          </c:extLst>
        </c:ser>
        <c:dLbls>
          <c:showLegendKey val="0"/>
          <c:showVal val="1"/>
          <c:showCatName val="0"/>
          <c:showSerName val="0"/>
          <c:showPercent val="0"/>
          <c:showBubbleSize val="0"/>
        </c:dLbls>
        <c:gapWidth val="75"/>
        <c:overlap val="100"/>
        <c:axId val="-121280608"/>
        <c:axId val="-121278288"/>
      </c:barChart>
      <c:catAx>
        <c:axId val="-121280608"/>
        <c:scaling>
          <c:orientation val="minMax"/>
        </c:scaling>
        <c:delete val="0"/>
        <c:axPos val="l"/>
        <c:numFmt formatCode="General" sourceLinked="1"/>
        <c:majorTickMark val="none"/>
        <c:minorTickMark val="none"/>
        <c:tickLblPos val="nextTo"/>
        <c:txPr>
          <a:bodyPr/>
          <a:lstStyle/>
          <a:p>
            <a:pPr>
              <a:defRPr sz="1400">
                <a:solidFill>
                  <a:schemeClr val="tx2">
                    <a:lumMod val="75000"/>
                  </a:schemeClr>
                </a:solidFill>
              </a:defRPr>
            </a:pPr>
            <a:endParaRPr lang="en-US"/>
          </a:p>
        </c:txPr>
        <c:crossAx val="-121278288"/>
        <c:crosses val="autoZero"/>
        <c:auto val="1"/>
        <c:lblAlgn val="ctr"/>
        <c:lblOffset val="100"/>
        <c:noMultiLvlLbl val="0"/>
      </c:catAx>
      <c:valAx>
        <c:axId val="-121278288"/>
        <c:scaling>
          <c:orientation val="minMax"/>
        </c:scaling>
        <c:delete val="0"/>
        <c:axPos val="b"/>
        <c:majorGridlines>
          <c:spPr>
            <a:ln>
              <a:solidFill>
                <a:schemeClr val="bg1">
                  <a:lumMod val="75000"/>
                </a:schemeClr>
              </a:solidFill>
              <a:prstDash val="sysDot"/>
            </a:ln>
          </c:spPr>
        </c:majorGridlines>
        <c:numFmt formatCode="0%" sourceLinked="1"/>
        <c:majorTickMark val="none"/>
        <c:minorTickMark val="none"/>
        <c:tickLblPos val="nextTo"/>
        <c:txPr>
          <a:bodyPr/>
          <a:lstStyle/>
          <a:p>
            <a:pPr>
              <a:defRPr sz="1400">
                <a:solidFill>
                  <a:schemeClr val="tx2">
                    <a:lumMod val="75000"/>
                  </a:schemeClr>
                </a:solidFill>
              </a:defRPr>
            </a:pPr>
            <a:endParaRPr lang="en-US"/>
          </a:p>
        </c:txPr>
        <c:crossAx val="-121280608"/>
        <c:crosses val="autoZero"/>
        <c:crossBetween val="between"/>
      </c:valAx>
      <c:spPr>
        <a:noFill/>
        <a:ln w="25392">
          <a:noFill/>
        </a:ln>
      </c:spPr>
    </c:plotArea>
    <c:legend>
      <c:legendPos val="b"/>
      <c:layout>
        <c:manualLayout>
          <c:xMode val="edge"/>
          <c:yMode val="edge"/>
          <c:x val="0.224065479422474"/>
          <c:y val="0.90054955607097"/>
          <c:w val="0.694289314750109"/>
          <c:h val="0.0769363726344714"/>
        </c:manualLayout>
      </c:layout>
      <c:overlay val="0"/>
      <c:txPr>
        <a:bodyPr/>
        <a:lstStyle/>
        <a:p>
          <a:pPr>
            <a:defRPr sz="1400">
              <a:solidFill>
                <a:schemeClr val="tx2">
                  <a:lumMod val="75000"/>
                </a:schemeClr>
              </a:solidFill>
            </a:defRPr>
          </a:pPr>
          <a:endParaRPr lang="en-US"/>
        </a:p>
      </c:txPr>
    </c:legend>
    <c:plotVisOnly val="1"/>
    <c:dispBlanksAs val="gap"/>
    <c:showDLblsOverMax val="0"/>
  </c:chart>
  <c:txPr>
    <a:bodyPr/>
    <a:lstStyle/>
    <a:p>
      <a:pPr>
        <a:defRPr sz="1798"/>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9017013982573"/>
          <c:y val="0.0412757973733583"/>
          <c:w val="0.738375630220983"/>
          <c:h val="0.733334334733783"/>
        </c:manualLayout>
      </c:layout>
      <c:barChart>
        <c:barDir val="bar"/>
        <c:grouping val="percentStacked"/>
        <c:varyColors val="0"/>
        <c:ser>
          <c:idx val="0"/>
          <c:order val="0"/>
          <c:tx>
            <c:strRef>
              <c:f>Sheet1!$B$1</c:f>
              <c:strCache>
                <c:ptCount val="1"/>
                <c:pt idx="0">
                  <c:v>Agree</c:v>
                </c:pt>
              </c:strCache>
            </c:strRef>
          </c:tx>
          <c:spPr>
            <a:solidFill>
              <a:srgbClr val="00B05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Sheet1!$B$2:$B$4</c:f>
              <c:numCache>
                <c:formatCode>General</c:formatCode>
                <c:ptCount val="3"/>
                <c:pt idx="0">
                  <c:v>0.381192740542462</c:v>
                </c:pt>
                <c:pt idx="1">
                  <c:v>0.435</c:v>
                </c:pt>
                <c:pt idx="2">
                  <c:v>0.396283078328482</c:v>
                </c:pt>
              </c:numCache>
            </c:numRef>
          </c:val>
          <c:extLst xmlns:c16r2="http://schemas.microsoft.com/office/drawing/2015/06/chart">
            <c:ext xmlns:c16="http://schemas.microsoft.com/office/drawing/2014/chart" uri="{C3380CC4-5D6E-409C-BE32-E72D297353CC}">
              <c16:uniqueId val="{00000000-F2C3-4717-AC64-CEC68D5D8E1F}"/>
            </c:ext>
          </c:extLst>
        </c:ser>
        <c:ser>
          <c:idx val="1"/>
          <c:order val="1"/>
          <c:tx>
            <c:strRef>
              <c:f>Sheet1!$C$1</c:f>
              <c:strCache>
                <c:ptCount val="1"/>
                <c:pt idx="0">
                  <c:v>Somewhat agree</c:v>
                </c:pt>
              </c:strCache>
            </c:strRef>
          </c:tx>
          <c:spPr>
            <a:solidFill>
              <a:srgbClr val="92D050"/>
            </a:solidFill>
          </c:spPr>
          <c:invertIfNegative val="0"/>
          <c:dLbls>
            <c:dLbl>
              <c:idx val="4"/>
              <c:layout>
                <c:manualLayout>
                  <c:x val="-0.0201564905486692"/>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Sheet1!$C$2:$C$4</c:f>
              <c:numCache>
                <c:formatCode>General</c:formatCode>
                <c:ptCount val="3"/>
                <c:pt idx="0">
                  <c:v>0.25682642817284</c:v>
                </c:pt>
                <c:pt idx="1">
                  <c:v>0.263941605015845</c:v>
                </c:pt>
                <c:pt idx="2">
                  <c:v>0.258833950287153</c:v>
                </c:pt>
              </c:numCache>
            </c:numRef>
          </c:val>
          <c:extLst xmlns:c16r2="http://schemas.microsoft.com/office/drawing/2015/06/chart">
            <c:ext xmlns:c16="http://schemas.microsoft.com/office/drawing/2014/chart" uri="{C3380CC4-5D6E-409C-BE32-E72D297353CC}">
              <c16:uniqueId val="{00000001-F2C3-4717-AC64-CEC68D5D8E1F}"/>
            </c:ext>
          </c:extLst>
        </c:ser>
        <c:ser>
          <c:idx val="2"/>
          <c:order val="2"/>
          <c:tx>
            <c:strRef>
              <c:f>Sheet1!$D$1</c:f>
              <c:strCache>
                <c:ptCount val="1"/>
                <c:pt idx="0">
                  <c:v>Somewhat disagree</c:v>
                </c:pt>
              </c:strCache>
            </c:strRef>
          </c:tx>
          <c:spPr>
            <a:solidFill>
              <a:srgbClr val="FF7D7D"/>
            </a:solidFill>
          </c:spPr>
          <c:invertIfNegative val="0"/>
          <c:dLbls>
            <c:dLbl>
              <c:idx val="4"/>
              <c:layout>
                <c:manualLayout>
                  <c:x val="-0.00671883018288975"/>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Sheet1!$D$2:$D$4</c:f>
              <c:numCache>
                <c:formatCode>General</c:formatCode>
                <c:ptCount val="3"/>
                <c:pt idx="0">
                  <c:v>0.106058260011152</c:v>
                </c:pt>
                <c:pt idx="1">
                  <c:v>0.0807747285095629</c:v>
                </c:pt>
                <c:pt idx="2">
                  <c:v>0.0989246005481042</c:v>
                </c:pt>
              </c:numCache>
            </c:numRef>
          </c:val>
          <c:extLst xmlns:c16r2="http://schemas.microsoft.com/office/drawing/2015/06/chart">
            <c:ext xmlns:c16="http://schemas.microsoft.com/office/drawing/2014/chart" uri="{C3380CC4-5D6E-409C-BE32-E72D297353CC}">
              <c16:uniqueId val="{00000002-F2C3-4717-AC64-CEC68D5D8E1F}"/>
            </c:ext>
          </c:extLst>
        </c:ser>
        <c:ser>
          <c:idx val="3"/>
          <c:order val="3"/>
          <c:tx>
            <c:strRef>
              <c:f>Sheet1!$E$1</c:f>
              <c:strCache>
                <c:ptCount val="1"/>
                <c:pt idx="0">
                  <c:v>Disagree</c:v>
                </c:pt>
              </c:strCache>
            </c:strRef>
          </c:tx>
          <c:spPr>
            <a:solidFill>
              <a:srgbClr val="C00000"/>
            </a:solidFill>
          </c:spPr>
          <c:invertIfNegative val="0"/>
          <c:dLbls>
            <c:dLbl>
              <c:idx val="4"/>
              <c:layout>
                <c:manualLayout>
                  <c:x val="0.0100782452743347"/>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Sheet1!$E$2:$E$4</c:f>
              <c:numCache>
                <c:formatCode>General</c:formatCode>
                <c:ptCount val="3"/>
                <c:pt idx="0">
                  <c:v>0.19784704824499</c:v>
                </c:pt>
                <c:pt idx="1">
                  <c:v>0.156561872589582</c:v>
                </c:pt>
                <c:pt idx="2">
                  <c:v>0.186198581179411</c:v>
                </c:pt>
              </c:numCache>
            </c:numRef>
          </c:val>
          <c:extLst xmlns:c16r2="http://schemas.microsoft.com/office/drawing/2015/06/chart">
            <c:ext xmlns:c16="http://schemas.microsoft.com/office/drawing/2014/chart" uri="{C3380CC4-5D6E-409C-BE32-E72D297353CC}">
              <c16:uniqueId val="{00000003-F2C3-4717-AC64-CEC68D5D8E1F}"/>
            </c:ext>
          </c:extLst>
        </c:ser>
        <c:ser>
          <c:idx val="4"/>
          <c:order val="4"/>
          <c:tx>
            <c:strRef>
              <c:f>Sheet1!$F$1</c:f>
              <c:strCache>
                <c:ptCount val="1"/>
                <c:pt idx="0">
                  <c:v>Unsure</c:v>
                </c:pt>
              </c:strCache>
            </c:strRef>
          </c:tx>
          <c:spPr>
            <a:solidFill>
              <a:schemeClr val="bg1">
                <a:lumMod val="65000"/>
              </a:schemeClr>
            </a:solidFill>
          </c:spPr>
          <c:invertIfNegative val="0"/>
          <c:dLbls>
            <c:numFmt formatCode="0%" sourceLinked="0"/>
            <c:spPr>
              <a:noFill/>
              <a:ln>
                <a:noFill/>
              </a:ln>
              <a:effectLst/>
            </c:spPr>
            <c:txPr>
              <a:bodyPr wrap="square" lIns="38100" tIns="19050" rIns="38100" bIns="19050" anchor="ctr">
                <a:spAutoFit/>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Sheet1!$F$2:$F$4</c:f>
              <c:numCache>
                <c:formatCode>General</c:formatCode>
                <c:ptCount val="3"/>
                <c:pt idx="0">
                  <c:v>0.0580755230285643</c:v>
                </c:pt>
                <c:pt idx="1">
                  <c:v>0.0640449989439998</c:v>
                </c:pt>
                <c:pt idx="2">
                  <c:v>0.05975978965686</c:v>
                </c:pt>
              </c:numCache>
            </c:numRef>
          </c:val>
          <c:extLst xmlns:c16r2="http://schemas.microsoft.com/office/drawing/2015/06/chart">
            <c:ext xmlns:c16="http://schemas.microsoft.com/office/drawing/2014/chart" uri="{C3380CC4-5D6E-409C-BE32-E72D297353CC}">
              <c16:uniqueId val="{00000004-F2C3-4717-AC64-CEC68D5D8E1F}"/>
            </c:ext>
          </c:extLst>
        </c:ser>
        <c:dLbls>
          <c:showLegendKey val="0"/>
          <c:showVal val="1"/>
          <c:showCatName val="0"/>
          <c:showSerName val="0"/>
          <c:showPercent val="0"/>
          <c:showBubbleSize val="0"/>
        </c:dLbls>
        <c:gapWidth val="75"/>
        <c:overlap val="100"/>
        <c:axId val="-122237440"/>
        <c:axId val="-122236080"/>
      </c:barChart>
      <c:catAx>
        <c:axId val="-122237440"/>
        <c:scaling>
          <c:orientation val="minMax"/>
        </c:scaling>
        <c:delete val="0"/>
        <c:axPos val="l"/>
        <c:numFmt formatCode="General" sourceLinked="1"/>
        <c:majorTickMark val="none"/>
        <c:minorTickMark val="none"/>
        <c:tickLblPos val="nextTo"/>
        <c:txPr>
          <a:bodyPr/>
          <a:lstStyle/>
          <a:p>
            <a:pPr>
              <a:defRPr sz="1400">
                <a:solidFill>
                  <a:schemeClr val="tx2">
                    <a:lumMod val="75000"/>
                  </a:schemeClr>
                </a:solidFill>
              </a:defRPr>
            </a:pPr>
            <a:endParaRPr lang="en-US"/>
          </a:p>
        </c:txPr>
        <c:crossAx val="-122236080"/>
        <c:crosses val="autoZero"/>
        <c:auto val="1"/>
        <c:lblAlgn val="ctr"/>
        <c:lblOffset val="100"/>
        <c:noMultiLvlLbl val="0"/>
      </c:catAx>
      <c:valAx>
        <c:axId val="-122236080"/>
        <c:scaling>
          <c:orientation val="minMax"/>
        </c:scaling>
        <c:delete val="0"/>
        <c:axPos val="b"/>
        <c:majorGridlines>
          <c:spPr>
            <a:ln>
              <a:solidFill>
                <a:schemeClr val="bg1">
                  <a:lumMod val="75000"/>
                </a:schemeClr>
              </a:solidFill>
              <a:prstDash val="sysDot"/>
            </a:ln>
          </c:spPr>
        </c:majorGridlines>
        <c:numFmt formatCode="0%" sourceLinked="1"/>
        <c:majorTickMark val="none"/>
        <c:minorTickMark val="none"/>
        <c:tickLblPos val="nextTo"/>
        <c:txPr>
          <a:bodyPr/>
          <a:lstStyle/>
          <a:p>
            <a:pPr>
              <a:defRPr sz="1400">
                <a:solidFill>
                  <a:schemeClr val="tx2">
                    <a:lumMod val="75000"/>
                  </a:schemeClr>
                </a:solidFill>
              </a:defRPr>
            </a:pPr>
            <a:endParaRPr lang="en-US"/>
          </a:p>
        </c:txPr>
        <c:crossAx val="-122237440"/>
        <c:crosses val="autoZero"/>
        <c:crossBetween val="between"/>
      </c:valAx>
      <c:spPr>
        <a:noFill/>
        <a:ln w="25392">
          <a:noFill/>
        </a:ln>
      </c:spPr>
    </c:plotArea>
    <c:legend>
      <c:legendPos val="b"/>
      <c:layout>
        <c:manualLayout>
          <c:xMode val="edge"/>
          <c:yMode val="edge"/>
          <c:x val="0.163328423577936"/>
          <c:y val="0.927687032112854"/>
          <c:w val="0.72349223102195"/>
          <c:h val="0.0723129678871464"/>
        </c:manualLayout>
      </c:layout>
      <c:overlay val="0"/>
      <c:txPr>
        <a:bodyPr/>
        <a:lstStyle/>
        <a:p>
          <a:pPr>
            <a:defRPr sz="1400">
              <a:solidFill>
                <a:schemeClr val="tx2">
                  <a:lumMod val="75000"/>
                </a:schemeClr>
              </a:solidFill>
            </a:defRPr>
          </a:pPr>
          <a:endParaRPr lang="en-US"/>
        </a:p>
      </c:txPr>
    </c:legend>
    <c:plotVisOnly val="1"/>
    <c:dispBlanksAs val="gap"/>
    <c:showDLblsOverMax val="0"/>
  </c:chart>
  <c:txPr>
    <a:bodyPr/>
    <a:lstStyle/>
    <a:p>
      <a:pPr>
        <a:defRPr sz="1798"/>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9017013982573"/>
          <c:y val="0.0412757973733583"/>
          <c:w val="0.738375630220983"/>
          <c:h val="0.733334334733783"/>
        </c:manualLayout>
      </c:layout>
      <c:barChart>
        <c:barDir val="bar"/>
        <c:grouping val="percentStacked"/>
        <c:varyColors val="0"/>
        <c:ser>
          <c:idx val="0"/>
          <c:order val="0"/>
          <c:tx>
            <c:strRef>
              <c:f>Sheet1!$B$1</c:f>
              <c:strCache>
                <c:ptCount val="1"/>
                <c:pt idx="0">
                  <c:v>Agree</c:v>
                </c:pt>
              </c:strCache>
            </c:strRef>
          </c:tx>
          <c:spPr>
            <a:solidFill>
              <a:srgbClr val="00B05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Sheet1!$B$2:$B$4</c:f>
              <c:numCache>
                <c:formatCode>General</c:formatCode>
                <c:ptCount val="3"/>
                <c:pt idx="0">
                  <c:v>0.0982708182046686</c:v>
                </c:pt>
                <c:pt idx="1">
                  <c:v>0.162596557171838</c:v>
                </c:pt>
                <c:pt idx="2">
                  <c:v>0.116420099149535</c:v>
                </c:pt>
              </c:numCache>
            </c:numRef>
          </c:val>
          <c:extLst xmlns:c16r2="http://schemas.microsoft.com/office/drawing/2015/06/chart">
            <c:ext xmlns:c16="http://schemas.microsoft.com/office/drawing/2014/chart" uri="{C3380CC4-5D6E-409C-BE32-E72D297353CC}">
              <c16:uniqueId val="{00000000-F2C3-4717-AC64-CEC68D5D8E1F}"/>
            </c:ext>
          </c:extLst>
        </c:ser>
        <c:ser>
          <c:idx val="1"/>
          <c:order val="1"/>
          <c:tx>
            <c:strRef>
              <c:f>Sheet1!$C$1</c:f>
              <c:strCache>
                <c:ptCount val="1"/>
                <c:pt idx="0">
                  <c:v>Somewhat agree</c:v>
                </c:pt>
              </c:strCache>
            </c:strRef>
          </c:tx>
          <c:spPr>
            <a:solidFill>
              <a:srgbClr val="92D050"/>
            </a:solidFill>
          </c:spPr>
          <c:invertIfNegative val="0"/>
          <c:dLbls>
            <c:dLbl>
              <c:idx val="2"/>
              <c:layout>
                <c:manualLayout>
                  <c:x val="-0.00335941509144486"/>
                  <c:y val="0.003599373312262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201564905486692"/>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Sheet1!$C$2:$C$4</c:f>
              <c:numCache>
                <c:formatCode>General</c:formatCode>
                <c:ptCount val="3"/>
                <c:pt idx="0">
                  <c:v>0.0460637224333424</c:v>
                </c:pt>
                <c:pt idx="1">
                  <c:v>0.103373732579781</c:v>
                </c:pt>
                <c:pt idx="2">
                  <c:v>0.0622335401735121</c:v>
                </c:pt>
              </c:numCache>
            </c:numRef>
          </c:val>
          <c:extLst xmlns:c16r2="http://schemas.microsoft.com/office/drawing/2015/06/chart">
            <c:ext xmlns:c16="http://schemas.microsoft.com/office/drawing/2014/chart" uri="{C3380CC4-5D6E-409C-BE32-E72D297353CC}">
              <c16:uniqueId val="{00000001-F2C3-4717-AC64-CEC68D5D8E1F}"/>
            </c:ext>
          </c:extLst>
        </c:ser>
        <c:ser>
          <c:idx val="2"/>
          <c:order val="2"/>
          <c:tx>
            <c:strRef>
              <c:f>Sheet1!$D$1</c:f>
              <c:strCache>
                <c:ptCount val="1"/>
                <c:pt idx="0">
                  <c:v>Somewhat disagree</c:v>
                </c:pt>
              </c:strCache>
            </c:strRef>
          </c:tx>
          <c:spPr>
            <a:solidFill>
              <a:srgbClr val="FF7D7D"/>
            </a:solidFill>
          </c:spPr>
          <c:invertIfNegative val="0"/>
          <c:dLbls>
            <c:dLbl>
              <c:idx val="0"/>
              <c:layout>
                <c:manualLayout>
                  <c:x val="0.0134376603657795"/>
                  <c:y val="0.003599373312262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0671883018288975"/>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Sheet1!$D$2:$D$4</c:f>
              <c:numCache>
                <c:formatCode>General</c:formatCode>
                <c:ptCount val="3"/>
                <c:pt idx="0">
                  <c:v>0.0317067158284238</c:v>
                </c:pt>
                <c:pt idx="1">
                  <c:v>0.0624492216153579</c:v>
                </c:pt>
                <c:pt idx="2">
                  <c:v>0.0403806056808361</c:v>
                </c:pt>
              </c:numCache>
            </c:numRef>
          </c:val>
          <c:extLst xmlns:c16r2="http://schemas.microsoft.com/office/drawing/2015/06/chart">
            <c:ext xmlns:c16="http://schemas.microsoft.com/office/drawing/2014/chart" uri="{C3380CC4-5D6E-409C-BE32-E72D297353CC}">
              <c16:uniqueId val="{00000002-F2C3-4717-AC64-CEC68D5D8E1F}"/>
            </c:ext>
          </c:extLst>
        </c:ser>
        <c:ser>
          <c:idx val="3"/>
          <c:order val="3"/>
          <c:tx>
            <c:strRef>
              <c:f>Sheet1!$E$1</c:f>
              <c:strCache>
                <c:ptCount val="1"/>
                <c:pt idx="0">
                  <c:v>Disagree</c:v>
                </c:pt>
              </c:strCache>
            </c:strRef>
          </c:tx>
          <c:spPr>
            <a:solidFill>
              <a:srgbClr val="C00000"/>
            </a:solidFill>
          </c:spPr>
          <c:invertIfNegative val="0"/>
          <c:dLbls>
            <c:dLbl>
              <c:idx val="4"/>
              <c:layout>
                <c:manualLayout>
                  <c:x val="0.0100782452743347"/>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Sheet1!$E$2:$E$4</c:f>
              <c:numCache>
                <c:formatCode>General</c:formatCode>
                <c:ptCount val="3"/>
                <c:pt idx="0">
                  <c:v>0.556642818434886</c:v>
                </c:pt>
                <c:pt idx="1">
                  <c:v>0.569359458527406</c:v>
                </c:pt>
                <c:pt idx="2">
                  <c:v>0.560230773698514</c:v>
                </c:pt>
              </c:numCache>
            </c:numRef>
          </c:val>
          <c:extLst xmlns:c16r2="http://schemas.microsoft.com/office/drawing/2015/06/chart">
            <c:ext xmlns:c16="http://schemas.microsoft.com/office/drawing/2014/chart" uri="{C3380CC4-5D6E-409C-BE32-E72D297353CC}">
              <c16:uniqueId val="{00000003-F2C3-4717-AC64-CEC68D5D8E1F}"/>
            </c:ext>
          </c:extLst>
        </c:ser>
        <c:ser>
          <c:idx val="4"/>
          <c:order val="4"/>
          <c:tx>
            <c:strRef>
              <c:f>Sheet1!$F$1</c:f>
              <c:strCache>
                <c:ptCount val="1"/>
                <c:pt idx="0">
                  <c:v>Unsure</c:v>
                </c:pt>
              </c:strCache>
            </c:strRef>
          </c:tx>
          <c:spPr>
            <a:solidFill>
              <a:schemeClr val="bg1">
                <a:lumMod val="65000"/>
              </a:schemeClr>
            </a:solidFill>
          </c:spPr>
          <c:invertIfNegative val="0"/>
          <c:dLbls>
            <c:numFmt formatCode="0%" sourceLinked="0"/>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Sheet1!$F$2:$F$4</c:f>
              <c:numCache>
                <c:formatCode>General</c:formatCode>
                <c:ptCount val="3"/>
                <c:pt idx="0">
                  <c:v>0.267315925098689</c:v>
                </c:pt>
                <c:pt idx="1">
                  <c:v>0.102221030105616</c:v>
                </c:pt>
                <c:pt idx="2">
                  <c:v>0.220734981297613</c:v>
                </c:pt>
              </c:numCache>
            </c:numRef>
          </c:val>
          <c:extLst xmlns:c16r2="http://schemas.microsoft.com/office/drawing/2015/06/chart">
            <c:ext xmlns:c16="http://schemas.microsoft.com/office/drawing/2014/chart" uri="{C3380CC4-5D6E-409C-BE32-E72D297353CC}">
              <c16:uniqueId val="{00000004-F2C3-4717-AC64-CEC68D5D8E1F}"/>
            </c:ext>
          </c:extLst>
        </c:ser>
        <c:dLbls>
          <c:showLegendKey val="0"/>
          <c:showVal val="1"/>
          <c:showCatName val="0"/>
          <c:showSerName val="0"/>
          <c:showPercent val="0"/>
          <c:showBubbleSize val="0"/>
        </c:dLbls>
        <c:gapWidth val="75"/>
        <c:overlap val="100"/>
        <c:axId val="-119735008"/>
        <c:axId val="-119733376"/>
      </c:barChart>
      <c:catAx>
        <c:axId val="-119735008"/>
        <c:scaling>
          <c:orientation val="minMax"/>
        </c:scaling>
        <c:delete val="0"/>
        <c:axPos val="l"/>
        <c:numFmt formatCode="General" sourceLinked="1"/>
        <c:majorTickMark val="none"/>
        <c:minorTickMark val="none"/>
        <c:tickLblPos val="nextTo"/>
        <c:txPr>
          <a:bodyPr/>
          <a:lstStyle/>
          <a:p>
            <a:pPr>
              <a:defRPr sz="1400">
                <a:solidFill>
                  <a:schemeClr val="tx2">
                    <a:lumMod val="75000"/>
                  </a:schemeClr>
                </a:solidFill>
              </a:defRPr>
            </a:pPr>
            <a:endParaRPr lang="en-US"/>
          </a:p>
        </c:txPr>
        <c:crossAx val="-119733376"/>
        <c:crosses val="autoZero"/>
        <c:auto val="1"/>
        <c:lblAlgn val="ctr"/>
        <c:lblOffset val="100"/>
        <c:noMultiLvlLbl val="0"/>
      </c:catAx>
      <c:valAx>
        <c:axId val="-119733376"/>
        <c:scaling>
          <c:orientation val="minMax"/>
        </c:scaling>
        <c:delete val="0"/>
        <c:axPos val="b"/>
        <c:majorGridlines>
          <c:spPr>
            <a:ln>
              <a:solidFill>
                <a:schemeClr val="bg1">
                  <a:lumMod val="75000"/>
                </a:schemeClr>
              </a:solidFill>
              <a:prstDash val="sysDot"/>
            </a:ln>
          </c:spPr>
        </c:majorGridlines>
        <c:numFmt formatCode="0%" sourceLinked="1"/>
        <c:majorTickMark val="none"/>
        <c:minorTickMark val="none"/>
        <c:tickLblPos val="nextTo"/>
        <c:txPr>
          <a:bodyPr/>
          <a:lstStyle/>
          <a:p>
            <a:pPr>
              <a:defRPr sz="1400">
                <a:solidFill>
                  <a:schemeClr val="tx2">
                    <a:lumMod val="75000"/>
                  </a:schemeClr>
                </a:solidFill>
              </a:defRPr>
            </a:pPr>
            <a:endParaRPr lang="en-US"/>
          </a:p>
        </c:txPr>
        <c:crossAx val="-119735008"/>
        <c:crosses val="autoZero"/>
        <c:crossBetween val="between"/>
      </c:valAx>
      <c:spPr>
        <a:noFill/>
        <a:ln w="25392">
          <a:noFill/>
        </a:ln>
      </c:spPr>
    </c:plotArea>
    <c:legend>
      <c:legendPos val="b"/>
      <c:layout>
        <c:manualLayout>
          <c:xMode val="edge"/>
          <c:yMode val="edge"/>
          <c:x val="0.218443850154216"/>
          <c:y val="0.90372444846792"/>
          <c:w val="0.72349223102195"/>
          <c:h val="0.0962755515320804"/>
        </c:manualLayout>
      </c:layout>
      <c:overlay val="0"/>
      <c:txPr>
        <a:bodyPr/>
        <a:lstStyle/>
        <a:p>
          <a:pPr>
            <a:defRPr sz="1400">
              <a:solidFill>
                <a:schemeClr val="tx2">
                  <a:lumMod val="75000"/>
                </a:schemeClr>
              </a:solidFill>
            </a:defRPr>
          </a:pPr>
          <a:endParaRPr lang="en-US"/>
        </a:p>
      </c:txPr>
    </c:legend>
    <c:plotVisOnly val="1"/>
    <c:dispBlanksAs val="gap"/>
    <c:showDLblsOverMax val="0"/>
  </c:chart>
  <c:txPr>
    <a:bodyPr/>
    <a:lstStyle/>
    <a:p>
      <a:pPr>
        <a:defRPr sz="1798"/>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9017013982573"/>
          <c:y val="0.0412757973733583"/>
          <c:w val="0.738375630220984"/>
          <c:h val="0.733334334733783"/>
        </c:manualLayout>
      </c:layout>
      <c:barChart>
        <c:barDir val="bar"/>
        <c:grouping val="percentStacked"/>
        <c:varyColors val="0"/>
        <c:ser>
          <c:idx val="0"/>
          <c:order val="0"/>
          <c:tx>
            <c:strRef>
              <c:f>Sheet1!$B$1</c:f>
              <c:strCache>
                <c:ptCount val="1"/>
                <c:pt idx="0">
                  <c:v>Support</c:v>
                </c:pt>
              </c:strCache>
            </c:strRef>
          </c:tx>
          <c:spPr>
            <a:solidFill>
              <a:srgbClr val="00B05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Sheet1!$B$2:$B$4</c:f>
              <c:numCache>
                <c:formatCode>General</c:formatCode>
                <c:ptCount val="3"/>
                <c:pt idx="0">
                  <c:v>0.116716328901695</c:v>
                </c:pt>
                <c:pt idx="1">
                  <c:v>0.0893727012607981</c:v>
                </c:pt>
                <c:pt idx="2">
                  <c:v>0.109001420560577</c:v>
                </c:pt>
              </c:numCache>
            </c:numRef>
          </c:val>
          <c:extLst xmlns:c16r2="http://schemas.microsoft.com/office/drawing/2015/06/chart">
            <c:ext xmlns:c16="http://schemas.microsoft.com/office/drawing/2014/chart" uri="{C3380CC4-5D6E-409C-BE32-E72D297353CC}">
              <c16:uniqueId val="{00000000-F2C3-4717-AC64-CEC68D5D8E1F}"/>
            </c:ext>
          </c:extLst>
        </c:ser>
        <c:ser>
          <c:idx val="1"/>
          <c:order val="1"/>
          <c:tx>
            <c:strRef>
              <c:f>Sheet1!$C$1</c:f>
              <c:strCache>
                <c:ptCount val="1"/>
                <c:pt idx="0">
                  <c:v>Somewhat support</c:v>
                </c:pt>
              </c:strCache>
            </c:strRef>
          </c:tx>
          <c:spPr>
            <a:solidFill>
              <a:srgbClr val="92D050"/>
            </a:solidFill>
          </c:spPr>
          <c:invertIfNegative val="0"/>
          <c:dLbls>
            <c:dLbl>
              <c:idx val="2"/>
              <c:layout>
                <c:manualLayout>
                  <c:x val="-0.00335941509144486"/>
                  <c:y val="0.003599373312262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201564905486692"/>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Sheet1!$C$2:$C$4</c:f>
              <c:numCache>
                <c:formatCode>General</c:formatCode>
                <c:ptCount val="3"/>
                <c:pt idx="0">
                  <c:v>0.0820402841689097</c:v>
                </c:pt>
                <c:pt idx="1">
                  <c:v>0.0938214202599976</c:v>
                </c:pt>
                <c:pt idx="2">
                  <c:v>0.0853642902697336</c:v>
                </c:pt>
              </c:numCache>
            </c:numRef>
          </c:val>
          <c:extLst xmlns:c16r2="http://schemas.microsoft.com/office/drawing/2015/06/chart">
            <c:ext xmlns:c16="http://schemas.microsoft.com/office/drawing/2014/chart" uri="{C3380CC4-5D6E-409C-BE32-E72D297353CC}">
              <c16:uniqueId val="{00000001-F2C3-4717-AC64-CEC68D5D8E1F}"/>
            </c:ext>
          </c:extLst>
        </c:ser>
        <c:ser>
          <c:idx val="2"/>
          <c:order val="2"/>
          <c:tx>
            <c:strRef>
              <c:f>Sheet1!$D$1</c:f>
              <c:strCache>
                <c:ptCount val="1"/>
                <c:pt idx="0">
                  <c:v>Somewhat oppose</c:v>
                </c:pt>
              </c:strCache>
            </c:strRef>
          </c:tx>
          <c:spPr>
            <a:solidFill>
              <a:srgbClr val="FF7D7D"/>
            </a:solidFill>
          </c:spPr>
          <c:invertIfNegative val="0"/>
          <c:dLbls>
            <c:dLbl>
              <c:idx val="0"/>
              <c:layout>
                <c:manualLayout>
                  <c:x val="0.0134376603657795"/>
                  <c:y val="0.003599373312262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0671883018288976"/>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Sheet1!$D$2:$D$4</c:f>
              <c:numCache>
                <c:formatCode>General</c:formatCode>
                <c:ptCount val="3"/>
                <c:pt idx="0">
                  <c:v>0.107014690315762</c:v>
                </c:pt>
                <c:pt idx="1">
                  <c:v>0.144295818656625</c:v>
                </c:pt>
                <c:pt idx="2">
                  <c:v>0.117533429518204</c:v>
                </c:pt>
              </c:numCache>
            </c:numRef>
          </c:val>
          <c:extLst xmlns:c16r2="http://schemas.microsoft.com/office/drawing/2015/06/chart">
            <c:ext xmlns:c16="http://schemas.microsoft.com/office/drawing/2014/chart" uri="{C3380CC4-5D6E-409C-BE32-E72D297353CC}">
              <c16:uniqueId val="{00000002-F2C3-4717-AC64-CEC68D5D8E1F}"/>
            </c:ext>
          </c:extLst>
        </c:ser>
        <c:ser>
          <c:idx val="3"/>
          <c:order val="3"/>
          <c:tx>
            <c:strRef>
              <c:f>Sheet1!$E$1</c:f>
              <c:strCache>
                <c:ptCount val="1"/>
                <c:pt idx="0">
                  <c:v>Oppose</c:v>
                </c:pt>
              </c:strCache>
            </c:strRef>
          </c:tx>
          <c:spPr>
            <a:solidFill>
              <a:srgbClr val="C00000"/>
            </a:solidFill>
          </c:spPr>
          <c:invertIfNegative val="0"/>
          <c:dLbls>
            <c:dLbl>
              <c:idx val="4"/>
              <c:layout>
                <c:manualLayout>
                  <c:x val="0.0100782452743347"/>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Sheet1!$E$2:$E$4</c:f>
              <c:numCache>
                <c:formatCode>General</c:formatCode>
                <c:ptCount val="3"/>
                <c:pt idx="0">
                  <c:v>0.626539788864112</c:v>
                </c:pt>
                <c:pt idx="1">
                  <c:v>0.560522831039109</c:v>
                </c:pt>
                <c:pt idx="2">
                  <c:v>0.607913336468394</c:v>
                </c:pt>
              </c:numCache>
            </c:numRef>
          </c:val>
          <c:extLst xmlns:c16r2="http://schemas.microsoft.com/office/drawing/2015/06/chart">
            <c:ext xmlns:c16="http://schemas.microsoft.com/office/drawing/2014/chart" uri="{C3380CC4-5D6E-409C-BE32-E72D297353CC}">
              <c16:uniqueId val="{00000003-F2C3-4717-AC64-CEC68D5D8E1F}"/>
            </c:ext>
          </c:extLst>
        </c:ser>
        <c:ser>
          <c:idx val="4"/>
          <c:order val="4"/>
          <c:tx>
            <c:strRef>
              <c:f>Sheet1!$F$1</c:f>
              <c:strCache>
                <c:ptCount val="1"/>
                <c:pt idx="0">
                  <c:v>Unsure</c:v>
                </c:pt>
              </c:strCache>
            </c:strRef>
          </c:tx>
          <c:spPr>
            <a:solidFill>
              <a:schemeClr val="bg1">
                <a:lumMod val="65000"/>
              </a:schemeClr>
            </a:solidFill>
          </c:spPr>
          <c:invertIfNegative val="0"/>
          <c:dLbls>
            <c:numFmt formatCode="0%" sourceLinked="0"/>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Sheet1!$F$2:$F$4</c:f>
              <c:numCache>
                <c:formatCode>General</c:formatCode>
                <c:ptCount val="3"/>
                <c:pt idx="0">
                  <c:v>0.0676889077495304</c:v>
                </c:pt>
                <c:pt idx="1">
                  <c:v>0.11198722878347</c:v>
                </c:pt>
                <c:pt idx="2">
                  <c:v>0.0801875231831006</c:v>
                </c:pt>
              </c:numCache>
            </c:numRef>
          </c:val>
          <c:extLst xmlns:c16r2="http://schemas.microsoft.com/office/drawing/2015/06/chart">
            <c:ext xmlns:c16="http://schemas.microsoft.com/office/drawing/2014/chart" uri="{C3380CC4-5D6E-409C-BE32-E72D297353CC}">
              <c16:uniqueId val="{00000004-F2C3-4717-AC64-CEC68D5D8E1F}"/>
            </c:ext>
          </c:extLst>
        </c:ser>
        <c:dLbls>
          <c:showLegendKey val="0"/>
          <c:showVal val="1"/>
          <c:showCatName val="0"/>
          <c:showSerName val="0"/>
          <c:showPercent val="0"/>
          <c:showBubbleSize val="0"/>
        </c:dLbls>
        <c:gapWidth val="75"/>
        <c:overlap val="100"/>
        <c:axId val="-123000096"/>
        <c:axId val="-122998736"/>
      </c:barChart>
      <c:catAx>
        <c:axId val="-123000096"/>
        <c:scaling>
          <c:orientation val="minMax"/>
        </c:scaling>
        <c:delete val="0"/>
        <c:axPos val="l"/>
        <c:numFmt formatCode="General" sourceLinked="1"/>
        <c:majorTickMark val="none"/>
        <c:minorTickMark val="none"/>
        <c:tickLblPos val="nextTo"/>
        <c:txPr>
          <a:bodyPr/>
          <a:lstStyle/>
          <a:p>
            <a:pPr>
              <a:defRPr sz="1400">
                <a:solidFill>
                  <a:schemeClr val="tx2">
                    <a:lumMod val="75000"/>
                  </a:schemeClr>
                </a:solidFill>
              </a:defRPr>
            </a:pPr>
            <a:endParaRPr lang="en-US"/>
          </a:p>
        </c:txPr>
        <c:crossAx val="-122998736"/>
        <c:crosses val="autoZero"/>
        <c:auto val="1"/>
        <c:lblAlgn val="ctr"/>
        <c:lblOffset val="100"/>
        <c:noMultiLvlLbl val="0"/>
      </c:catAx>
      <c:valAx>
        <c:axId val="-122998736"/>
        <c:scaling>
          <c:orientation val="minMax"/>
        </c:scaling>
        <c:delete val="0"/>
        <c:axPos val="b"/>
        <c:majorGridlines>
          <c:spPr>
            <a:ln>
              <a:solidFill>
                <a:schemeClr val="bg1">
                  <a:lumMod val="75000"/>
                </a:schemeClr>
              </a:solidFill>
              <a:prstDash val="sysDot"/>
            </a:ln>
          </c:spPr>
        </c:majorGridlines>
        <c:numFmt formatCode="0%" sourceLinked="1"/>
        <c:majorTickMark val="none"/>
        <c:minorTickMark val="none"/>
        <c:tickLblPos val="nextTo"/>
        <c:txPr>
          <a:bodyPr/>
          <a:lstStyle/>
          <a:p>
            <a:pPr>
              <a:defRPr sz="1400">
                <a:solidFill>
                  <a:schemeClr val="tx2">
                    <a:lumMod val="75000"/>
                  </a:schemeClr>
                </a:solidFill>
              </a:defRPr>
            </a:pPr>
            <a:endParaRPr lang="en-US"/>
          </a:p>
        </c:txPr>
        <c:crossAx val="-123000096"/>
        <c:crosses val="autoZero"/>
        <c:crossBetween val="between"/>
      </c:valAx>
      <c:spPr>
        <a:noFill/>
        <a:ln w="25392">
          <a:noFill/>
        </a:ln>
      </c:spPr>
    </c:plotArea>
    <c:legend>
      <c:legendPos val="b"/>
      <c:layout>
        <c:manualLayout>
          <c:xMode val="edge"/>
          <c:yMode val="edge"/>
          <c:x val="0.218443873734808"/>
          <c:y val="0.900388091845067"/>
          <c:w val="0.72349223102195"/>
          <c:h val="0.0996119081549325"/>
        </c:manualLayout>
      </c:layout>
      <c:overlay val="0"/>
      <c:txPr>
        <a:bodyPr/>
        <a:lstStyle/>
        <a:p>
          <a:pPr>
            <a:defRPr sz="1400">
              <a:solidFill>
                <a:schemeClr val="tx2">
                  <a:lumMod val="75000"/>
                </a:schemeClr>
              </a:solidFill>
            </a:defRPr>
          </a:pPr>
          <a:endParaRPr lang="en-US"/>
        </a:p>
      </c:txPr>
    </c:legend>
    <c:plotVisOnly val="1"/>
    <c:dispBlanksAs val="gap"/>
    <c:showDLblsOverMax val="0"/>
  </c:chart>
  <c:txPr>
    <a:bodyPr/>
    <a:lstStyle/>
    <a:p>
      <a:pPr>
        <a:defRPr sz="1798"/>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9017013982573"/>
          <c:y val="0.0412757973733583"/>
          <c:w val="0.738375630220983"/>
          <c:h val="0.733334334733783"/>
        </c:manualLayout>
      </c:layout>
      <c:barChart>
        <c:barDir val="bar"/>
        <c:grouping val="percentStacked"/>
        <c:varyColors val="0"/>
        <c:ser>
          <c:idx val="0"/>
          <c:order val="0"/>
          <c:tx>
            <c:strRef>
              <c:f>Sheet1!$B$1</c:f>
              <c:strCache>
                <c:ptCount val="1"/>
                <c:pt idx="0">
                  <c:v>Support</c:v>
                </c:pt>
              </c:strCache>
            </c:strRef>
          </c:tx>
          <c:spPr>
            <a:solidFill>
              <a:srgbClr val="00B05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Sheet1!$B$2:$B$4</c:f>
              <c:numCache>
                <c:formatCode>General</c:formatCode>
                <c:ptCount val="3"/>
                <c:pt idx="0">
                  <c:v>0.595543576082974</c:v>
                </c:pt>
                <c:pt idx="1">
                  <c:v>0.492646381936902</c:v>
                </c:pt>
                <c:pt idx="2">
                  <c:v>0.56651149475782</c:v>
                </c:pt>
              </c:numCache>
            </c:numRef>
          </c:val>
          <c:extLst xmlns:c16r2="http://schemas.microsoft.com/office/drawing/2015/06/chart">
            <c:ext xmlns:c16="http://schemas.microsoft.com/office/drawing/2014/chart" uri="{C3380CC4-5D6E-409C-BE32-E72D297353CC}">
              <c16:uniqueId val="{00000000-F2C3-4717-AC64-CEC68D5D8E1F}"/>
            </c:ext>
          </c:extLst>
        </c:ser>
        <c:ser>
          <c:idx val="1"/>
          <c:order val="1"/>
          <c:tx>
            <c:strRef>
              <c:f>Sheet1!$C$1</c:f>
              <c:strCache>
                <c:ptCount val="1"/>
                <c:pt idx="0">
                  <c:v>Somewhat support</c:v>
                </c:pt>
              </c:strCache>
            </c:strRef>
          </c:tx>
          <c:spPr>
            <a:solidFill>
              <a:srgbClr val="92D050"/>
            </a:solidFill>
          </c:spPr>
          <c:invertIfNegative val="0"/>
          <c:dLbls>
            <c:dLbl>
              <c:idx val="2"/>
              <c:layout>
                <c:manualLayout>
                  <c:x val="-0.00335941509144486"/>
                  <c:y val="0.003599373312262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201564905486692"/>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Sheet1!$C$2:$C$4</c:f>
              <c:numCache>
                <c:formatCode>General</c:formatCode>
                <c:ptCount val="3"/>
                <c:pt idx="0">
                  <c:v>0.111846675363442</c:v>
                </c:pt>
                <c:pt idx="1">
                  <c:v>0.167408275862672</c:v>
                </c:pt>
                <c:pt idx="2">
                  <c:v>0.127523185472741</c:v>
                </c:pt>
              </c:numCache>
            </c:numRef>
          </c:val>
          <c:extLst xmlns:c16r2="http://schemas.microsoft.com/office/drawing/2015/06/chart">
            <c:ext xmlns:c16="http://schemas.microsoft.com/office/drawing/2014/chart" uri="{C3380CC4-5D6E-409C-BE32-E72D297353CC}">
              <c16:uniqueId val="{00000001-F2C3-4717-AC64-CEC68D5D8E1F}"/>
            </c:ext>
          </c:extLst>
        </c:ser>
        <c:ser>
          <c:idx val="2"/>
          <c:order val="2"/>
          <c:tx>
            <c:strRef>
              <c:f>Sheet1!$D$1</c:f>
              <c:strCache>
                <c:ptCount val="1"/>
                <c:pt idx="0">
                  <c:v>Somewhat oppose</c:v>
                </c:pt>
              </c:strCache>
            </c:strRef>
          </c:tx>
          <c:spPr>
            <a:solidFill>
              <a:srgbClr val="FF7D7D"/>
            </a:solidFill>
          </c:spPr>
          <c:invertIfNegative val="0"/>
          <c:dLbls>
            <c:dLbl>
              <c:idx val="0"/>
              <c:layout>
                <c:manualLayout>
                  <c:x val="0.0"/>
                  <c:y val="0.003599373312262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0671883018288975"/>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Sheet1!$D$2:$D$4</c:f>
              <c:numCache>
                <c:formatCode>General</c:formatCode>
                <c:ptCount val="3"/>
                <c:pt idx="0">
                  <c:v>0.0675348318515544</c:v>
                </c:pt>
                <c:pt idx="1">
                  <c:v>0.0920405976860264</c:v>
                </c:pt>
                <c:pt idx="2">
                  <c:v>0.0744490474678872</c:v>
                </c:pt>
              </c:numCache>
            </c:numRef>
          </c:val>
          <c:extLst xmlns:c16r2="http://schemas.microsoft.com/office/drawing/2015/06/chart">
            <c:ext xmlns:c16="http://schemas.microsoft.com/office/drawing/2014/chart" uri="{C3380CC4-5D6E-409C-BE32-E72D297353CC}">
              <c16:uniqueId val="{00000002-F2C3-4717-AC64-CEC68D5D8E1F}"/>
            </c:ext>
          </c:extLst>
        </c:ser>
        <c:ser>
          <c:idx val="3"/>
          <c:order val="3"/>
          <c:tx>
            <c:strRef>
              <c:f>Sheet1!$E$1</c:f>
              <c:strCache>
                <c:ptCount val="1"/>
                <c:pt idx="0">
                  <c:v>Oppose</c:v>
                </c:pt>
              </c:strCache>
            </c:strRef>
          </c:tx>
          <c:spPr>
            <a:solidFill>
              <a:srgbClr val="C00000"/>
            </a:solidFill>
          </c:spPr>
          <c:invertIfNegative val="0"/>
          <c:dLbls>
            <c:dLbl>
              <c:idx val="4"/>
              <c:layout>
                <c:manualLayout>
                  <c:x val="0.0100782452743347"/>
                  <c:y val="0.00375234521575985"/>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Sheet1!$E$2:$E$4</c:f>
              <c:numCache>
                <c:formatCode>General</c:formatCode>
                <c:ptCount val="3"/>
                <c:pt idx="0">
                  <c:v>0.18690547318332</c:v>
                </c:pt>
                <c:pt idx="1">
                  <c:v>0.183053585933734</c:v>
                </c:pt>
                <c:pt idx="2">
                  <c:v>0.185818676747195</c:v>
                </c:pt>
              </c:numCache>
            </c:numRef>
          </c:val>
          <c:extLst xmlns:c16r2="http://schemas.microsoft.com/office/drawing/2015/06/chart">
            <c:ext xmlns:c16="http://schemas.microsoft.com/office/drawing/2014/chart" uri="{C3380CC4-5D6E-409C-BE32-E72D297353CC}">
              <c16:uniqueId val="{00000003-F2C3-4717-AC64-CEC68D5D8E1F}"/>
            </c:ext>
          </c:extLst>
        </c:ser>
        <c:ser>
          <c:idx val="4"/>
          <c:order val="4"/>
          <c:tx>
            <c:strRef>
              <c:f>Sheet1!$F$1</c:f>
              <c:strCache>
                <c:ptCount val="1"/>
                <c:pt idx="0">
                  <c:v>Unsure</c:v>
                </c:pt>
              </c:strCache>
            </c:strRef>
          </c:tx>
          <c:spPr>
            <a:solidFill>
              <a:schemeClr val="bg1">
                <a:lumMod val="65000"/>
              </a:schemeClr>
            </a:solidFill>
          </c:spPr>
          <c:invertIfNegative val="0"/>
          <c:dLbls>
            <c:numFmt formatCode="0%" sourceLinked="0"/>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Non-Millennials (n=1595)</c:v>
                </c:pt>
                <c:pt idx="1">
                  <c:v>Millennials (n=503)</c:v>
                </c:pt>
                <c:pt idx="2">
                  <c:v>All (n=2098)</c:v>
                </c:pt>
              </c:strCache>
            </c:strRef>
          </c:cat>
          <c:val>
            <c:numRef>
              <c:f>Sheet1!$F$2:$F$4</c:f>
              <c:numCache>
                <c:formatCode>General</c:formatCode>
                <c:ptCount val="3"/>
                <c:pt idx="0">
                  <c:v>0.0381694435187187</c:v>
                </c:pt>
                <c:pt idx="1">
                  <c:v>0.064851158580663</c:v>
                </c:pt>
                <c:pt idx="2">
                  <c:v>0.0456975955543643</c:v>
                </c:pt>
              </c:numCache>
            </c:numRef>
          </c:val>
          <c:extLst xmlns:c16r2="http://schemas.microsoft.com/office/drawing/2015/06/chart">
            <c:ext xmlns:c16="http://schemas.microsoft.com/office/drawing/2014/chart" uri="{C3380CC4-5D6E-409C-BE32-E72D297353CC}">
              <c16:uniqueId val="{00000004-F2C3-4717-AC64-CEC68D5D8E1F}"/>
            </c:ext>
          </c:extLst>
        </c:ser>
        <c:dLbls>
          <c:showLegendKey val="0"/>
          <c:showVal val="1"/>
          <c:showCatName val="0"/>
          <c:showSerName val="0"/>
          <c:showPercent val="0"/>
          <c:showBubbleSize val="0"/>
        </c:dLbls>
        <c:gapWidth val="75"/>
        <c:overlap val="100"/>
        <c:axId val="-124453648"/>
        <c:axId val="-124452288"/>
      </c:barChart>
      <c:catAx>
        <c:axId val="-124453648"/>
        <c:scaling>
          <c:orientation val="minMax"/>
        </c:scaling>
        <c:delete val="0"/>
        <c:axPos val="l"/>
        <c:numFmt formatCode="General" sourceLinked="1"/>
        <c:majorTickMark val="none"/>
        <c:minorTickMark val="none"/>
        <c:tickLblPos val="nextTo"/>
        <c:txPr>
          <a:bodyPr/>
          <a:lstStyle/>
          <a:p>
            <a:pPr>
              <a:defRPr sz="1400">
                <a:solidFill>
                  <a:schemeClr val="tx2">
                    <a:lumMod val="75000"/>
                  </a:schemeClr>
                </a:solidFill>
              </a:defRPr>
            </a:pPr>
            <a:endParaRPr lang="en-US"/>
          </a:p>
        </c:txPr>
        <c:crossAx val="-124452288"/>
        <c:crosses val="autoZero"/>
        <c:auto val="1"/>
        <c:lblAlgn val="ctr"/>
        <c:lblOffset val="100"/>
        <c:noMultiLvlLbl val="0"/>
      </c:catAx>
      <c:valAx>
        <c:axId val="-124452288"/>
        <c:scaling>
          <c:orientation val="minMax"/>
        </c:scaling>
        <c:delete val="0"/>
        <c:axPos val="b"/>
        <c:majorGridlines>
          <c:spPr>
            <a:ln>
              <a:solidFill>
                <a:schemeClr val="bg1">
                  <a:lumMod val="75000"/>
                </a:schemeClr>
              </a:solidFill>
              <a:prstDash val="sysDot"/>
            </a:ln>
          </c:spPr>
        </c:majorGridlines>
        <c:numFmt formatCode="0%" sourceLinked="1"/>
        <c:majorTickMark val="none"/>
        <c:minorTickMark val="none"/>
        <c:tickLblPos val="nextTo"/>
        <c:txPr>
          <a:bodyPr/>
          <a:lstStyle/>
          <a:p>
            <a:pPr>
              <a:defRPr sz="1400">
                <a:solidFill>
                  <a:schemeClr val="tx2">
                    <a:lumMod val="75000"/>
                  </a:schemeClr>
                </a:solidFill>
              </a:defRPr>
            </a:pPr>
            <a:endParaRPr lang="en-US"/>
          </a:p>
        </c:txPr>
        <c:crossAx val="-124453648"/>
        <c:crosses val="autoZero"/>
        <c:crossBetween val="between"/>
      </c:valAx>
      <c:spPr>
        <a:noFill/>
        <a:ln w="25392">
          <a:noFill/>
        </a:ln>
      </c:spPr>
    </c:plotArea>
    <c:legend>
      <c:legendPos val="b"/>
      <c:layout>
        <c:manualLayout>
          <c:xMode val="edge"/>
          <c:yMode val="edge"/>
          <c:x val="0.218443850154216"/>
          <c:y val="0.893809665989493"/>
          <c:w val="0.72349223102195"/>
          <c:h val="0.106190334010507"/>
        </c:manualLayout>
      </c:layout>
      <c:overlay val="0"/>
      <c:txPr>
        <a:bodyPr/>
        <a:lstStyle/>
        <a:p>
          <a:pPr>
            <a:defRPr sz="1400">
              <a:solidFill>
                <a:schemeClr val="tx2">
                  <a:lumMod val="75000"/>
                </a:schemeClr>
              </a:solidFill>
            </a:defRPr>
          </a:pPr>
          <a:endParaRPr lang="en-US"/>
        </a:p>
      </c:txPr>
    </c:legend>
    <c:plotVisOnly val="1"/>
    <c:dispBlanksAs val="gap"/>
    <c:showDLblsOverMax val="0"/>
  </c:chart>
  <c:txPr>
    <a:bodyPr/>
    <a:lstStyle/>
    <a:p>
      <a:pPr>
        <a:defRPr sz="1798"/>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Sheet1!$B$1</c:f>
              <c:strCache>
                <c:ptCount val="1"/>
                <c:pt idx="0">
                  <c:v>Concerned</c:v>
                </c:pt>
              </c:strCache>
            </c:strRef>
          </c:tx>
          <c:spPr>
            <a:solidFill>
              <a:srgbClr val="C0000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Sheet1!$A$2:$A$7</c:f>
              <c:strCache>
                <c:ptCount val="6"/>
                <c:pt idx="0">
                  <c:v>Property taxes</c:v>
                </c:pt>
                <c:pt idx="1">
                  <c:v>Housing affordability</c:v>
                </c:pt>
                <c:pt idx="2">
                  <c:v>Jobs and the economy</c:v>
                </c:pt>
                <c:pt idx="3">
                  <c:v>Environment/climate change</c:v>
                </c:pt>
                <c:pt idx="4">
                  <c:v>Hydro Prices</c:v>
                </c:pt>
                <c:pt idx="5">
                  <c:v>Health care</c:v>
                </c:pt>
              </c:strCache>
            </c:strRef>
          </c:cat>
          <c:val>
            <c:numRef>
              <c:f>Sheet1!$B$2:$B$7</c:f>
              <c:numCache>
                <c:formatCode>0%</c:formatCode>
                <c:ptCount val="6"/>
                <c:pt idx="0">
                  <c:v>0.490754056643913</c:v>
                </c:pt>
                <c:pt idx="1">
                  <c:v>0.554324105657426</c:v>
                </c:pt>
                <c:pt idx="2">
                  <c:v>0.577424783543669</c:v>
                </c:pt>
                <c:pt idx="3">
                  <c:v>0.596847882912159</c:v>
                </c:pt>
                <c:pt idx="4">
                  <c:v>0.631096826410576</c:v>
                </c:pt>
                <c:pt idx="5">
                  <c:v>0.666594106192559</c:v>
                </c:pt>
              </c:numCache>
            </c:numRef>
          </c:val>
          <c:extLst xmlns:c16r2="http://schemas.microsoft.com/office/drawing/2015/06/chart">
            <c:ext xmlns:c16="http://schemas.microsoft.com/office/drawing/2014/chart" uri="{C3380CC4-5D6E-409C-BE32-E72D297353CC}">
              <c16:uniqueId val="{00000000-F2C3-4717-AC64-CEC68D5D8E1F}"/>
            </c:ext>
          </c:extLst>
        </c:ser>
        <c:ser>
          <c:idx val="1"/>
          <c:order val="1"/>
          <c:tx>
            <c:strRef>
              <c:f>Sheet1!$C$1</c:f>
              <c:strCache>
                <c:ptCount val="1"/>
                <c:pt idx="0">
                  <c:v>Somewhat concerned</c:v>
                </c:pt>
              </c:strCache>
            </c:strRef>
          </c:tx>
          <c:spPr>
            <a:solidFill>
              <a:srgbClr val="FF7D7D"/>
            </a:solidFill>
          </c:spPr>
          <c:invertIfNegative val="0"/>
          <c:dLbls>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Sheet1!$A$2:$A$7</c:f>
              <c:strCache>
                <c:ptCount val="6"/>
                <c:pt idx="0">
                  <c:v>Property taxes</c:v>
                </c:pt>
                <c:pt idx="1">
                  <c:v>Housing affordability</c:v>
                </c:pt>
                <c:pt idx="2">
                  <c:v>Jobs and the economy</c:v>
                </c:pt>
                <c:pt idx="3">
                  <c:v>Environment/climate change</c:v>
                </c:pt>
                <c:pt idx="4">
                  <c:v>Hydro Prices</c:v>
                </c:pt>
                <c:pt idx="5">
                  <c:v>Health care</c:v>
                </c:pt>
              </c:strCache>
            </c:strRef>
          </c:cat>
          <c:val>
            <c:numRef>
              <c:f>Sheet1!$C$2:$C$7</c:f>
              <c:numCache>
                <c:formatCode>0%</c:formatCode>
                <c:ptCount val="6"/>
                <c:pt idx="0">
                  <c:v>0.251365475413733</c:v>
                </c:pt>
                <c:pt idx="1">
                  <c:v>0.234864300802558</c:v>
                </c:pt>
                <c:pt idx="2">
                  <c:v>0.225943840082722</c:v>
                </c:pt>
                <c:pt idx="3">
                  <c:v>0.242036787215201</c:v>
                </c:pt>
                <c:pt idx="4">
                  <c:v>0.193098081211258</c:v>
                </c:pt>
                <c:pt idx="5">
                  <c:v>0.176906998766852</c:v>
                </c:pt>
              </c:numCache>
            </c:numRef>
          </c:val>
          <c:extLst xmlns:c16r2="http://schemas.microsoft.com/office/drawing/2015/06/chart">
            <c:ext xmlns:c16="http://schemas.microsoft.com/office/drawing/2014/chart" uri="{C3380CC4-5D6E-409C-BE32-E72D297353CC}">
              <c16:uniqueId val="{00000001-F2C3-4717-AC64-CEC68D5D8E1F}"/>
            </c:ext>
          </c:extLst>
        </c:ser>
        <c:ser>
          <c:idx val="2"/>
          <c:order val="2"/>
          <c:tx>
            <c:strRef>
              <c:f>Sheet1!$D$1</c:f>
              <c:strCache>
                <c:ptCount val="1"/>
                <c:pt idx="0">
                  <c:v>Somewhat not concerned</c:v>
                </c:pt>
              </c:strCache>
            </c:strRef>
          </c:tx>
          <c:spPr>
            <a:solidFill>
              <a:srgbClr val="92D050"/>
            </a:solidFill>
          </c:spPr>
          <c:invertIfNegative val="0"/>
          <c:dLbls>
            <c:numFmt formatCode="0%" sourceLinked="0"/>
            <c:spPr>
              <a:noFill/>
              <a:ln>
                <a:noFill/>
              </a:ln>
              <a:effectLst/>
            </c:spPr>
            <c:txPr>
              <a:bodyPr/>
              <a:lstStyle/>
              <a:p>
                <a:pPr>
                  <a:defRPr sz="20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Sheet1!$A$2:$A$7</c:f>
              <c:strCache>
                <c:ptCount val="6"/>
                <c:pt idx="0">
                  <c:v>Property taxes</c:v>
                </c:pt>
                <c:pt idx="1">
                  <c:v>Housing affordability</c:v>
                </c:pt>
                <c:pt idx="2">
                  <c:v>Jobs and the economy</c:v>
                </c:pt>
                <c:pt idx="3">
                  <c:v>Environment/climate change</c:v>
                </c:pt>
                <c:pt idx="4">
                  <c:v>Hydro Prices</c:v>
                </c:pt>
                <c:pt idx="5">
                  <c:v>Health care</c:v>
                </c:pt>
              </c:strCache>
            </c:strRef>
          </c:cat>
          <c:val>
            <c:numRef>
              <c:f>Sheet1!$D$2:$D$7</c:f>
              <c:numCache>
                <c:formatCode>0%</c:formatCode>
                <c:ptCount val="6"/>
                <c:pt idx="0">
                  <c:v>0.0497554023093332</c:v>
                </c:pt>
                <c:pt idx="1">
                  <c:v>0.0333027460941232</c:v>
                </c:pt>
                <c:pt idx="2">
                  <c:v>0.0330662327917998</c:v>
                </c:pt>
                <c:pt idx="3">
                  <c:v>0.0370463799158267</c:v>
                </c:pt>
                <c:pt idx="4">
                  <c:v>0.0323438574928394</c:v>
                </c:pt>
                <c:pt idx="5">
                  <c:v>0.0288524234374475</c:v>
                </c:pt>
              </c:numCache>
            </c:numRef>
          </c:val>
          <c:extLst xmlns:c16r2="http://schemas.microsoft.com/office/drawing/2015/06/chart">
            <c:ext xmlns:c16="http://schemas.microsoft.com/office/drawing/2014/chart" uri="{C3380CC4-5D6E-409C-BE32-E72D297353CC}">
              <c16:uniqueId val="{00000002-F2C3-4717-AC64-CEC68D5D8E1F}"/>
            </c:ext>
          </c:extLst>
        </c:ser>
        <c:ser>
          <c:idx val="3"/>
          <c:order val="3"/>
          <c:tx>
            <c:strRef>
              <c:f>Sheet1!$E$1</c:f>
              <c:strCache>
                <c:ptCount val="1"/>
                <c:pt idx="0">
                  <c:v>Not concerned</c:v>
                </c:pt>
              </c:strCache>
            </c:strRef>
          </c:tx>
          <c:spPr>
            <a:solidFill>
              <a:srgbClr val="00B050"/>
            </a:solidFill>
          </c:spPr>
          <c:invertIfNegative val="0"/>
          <c:dLbls>
            <c:numFmt formatCode="0%" sourceLinked="0"/>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Sheet1!$A$2:$A$7</c:f>
              <c:strCache>
                <c:ptCount val="6"/>
                <c:pt idx="0">
                  <c:v>Property taxes</c:v>
                </c:pt>
                <c:pt idx="1">
                  <c:v>Housing affordability</c:v>
                </c:pt>
                <c:pt idx="2">
                  <c:v>Jobs and the economy</c:v>
                </c:pt>
                <c:pt idx="3">
                  <c:v>Environment/climate change</c:v>
                </c:pt>
                <c:pt idx="4">
                  <c:v>Hydro Prices</c:v>
                </c:pt>
                <c:pt idx="5">
                  <c:v>Health care</c:v>
                </c:pt>
              </c:strCache>
            </c:strRef>
          </c:cat>
          <c:val>
            <c:numRef>
              <c:f>Sheet1!$E$2:$E$7</c:f>
              <c:numCache>
                <c:formatCode>0%</c:formatCode>
                <c:ptCount val="6"/>
                <c:pt idx="0">
                  <c:v>0.186417280491748</c:v>
                </c:pt>
                <c:pt idx="1">
                  <c:v>0.161339494460481</c:v>
                </c:pt>
                <c:pt idx="2">
                  <c:v>0.147342626773936</c:v>
                </c:pt>
                <c:pt idx="3">
                  <c:v>0.11590513198642</c:v>
                </c:pt>
                <c:pt idx="4">
                  <c:v>0.128389696162594</c:v>
                </c:pt>
                <c:pt idx="5">
                  <c:v>0.11832810253411</c:v>
                </c:pt>
              </c:numCache>
            </c:numRef>
          </c:val>
          <c:extLst xmlns:c16r2="http://schemas.microsoft.com/office/drawing/2015/06/chart">
            <c:ext xmlns:c16="http://schemas.microsoft.com/office/drawing/2014/chart" uri="{C3380CC4-5D6E-409C-BE32-E72D297353CC}">
              <c16:uniqueId val="{00000003-F2C3-4717-AC64-CEC68D5D8E1F}"/>
            </c:ext>
          </c:extLst>
        </c:ser>
        <c:ser>
          <c:idx val="4"/>
          <c:order val="4"/>
          <c:tx>
            <c:strRef>
              <c:f>Sheet1!$F$1</c:f>
              <c:strCache>
                <c:ptCount val="1"/>
                <c:pt idx="0">
                  <c:v>Unsure</c:v>
                </c:pt>
              </c:strCache>
            </c:strRef>
          </c:tx>
          <c:spPr>
            <a:solidFill>
              <a:schemeClr val="bg1">
                <a:lumMod val="65000"/>
              </a:schemeClr>
            </a:solidFill>
          </c:spPr>
          <c:invertIfNegative val="0"/>
          <c:dLbls>
            <c:delete val="1"/>
          </c:dLbls>
          <c:cat>
            <c:strRef>
              <c:f>Sheet1!$A$2:$A$7</c:f>
              <c:strCache>
                <c:ptCount val="6"/>
                <c:pt idx="0">
                  <c:v>Property taxes</c:v>
                </c:pt>
                <c:pt idx="1">
                  <c:v>Housing affordability</c:v>
                </c:pt>
                <c:pt idx="2">
                  <c:v>Jobs and the economy</c:v>
                </c:pt>
                <c:pt idx="3">
                  <c:v>Environment/climate change</c:v>
                </c:pt>
                <c:pt idx="4">
                  <c:v>Hydro Prices</c:v>
                </c:pt>
                <c:pt idx="5">
                  <c:v>Health care</c:v>
                </c:pt>
              </c:strCache>
            </c:strRef>
          </c:cat>
          <c:val>
            <c:numRef>
              <c:f>Sheet1!$F$2:$F$7</c:f>
              <c:numCache>
                <c:formatCode>0%</c:formatCode>
                <c:ptCount val="6"/>
                <c:pt idx="0">
                  <c:v>0.00698769218928026</c:v>
                </c:pt>
                <c:pt idx="1">
                  <c:v>0.0065781268435862</c:v>
                </c:pt>
                <c:pt idx="2">
                  <c:v>0.00541197298845731</c:v>
                </c:pt>
                <c:pt idx="3">
                  <c:v>0.0054668648469163</c:v>
                </c:pt>
                <c:pt idx="4">
                  <c:v>0.00824313314334245</c:v>
                </c:pt>
                <c:pt idx="5">
                  <c:v>0.00444231150718164</c:v>
                </c:pt>
              </c:numCache>
            </c:numRef>
          </c:val>
          <c:extLst xmlns:c16r2="http://schemas.microsoft.com/office/drawing/2015/06/chart">
            <c:ext xmlns:c16="http://schemas.microsoft.com/office/drawing/2014/chart" uri="{C3380CC4-5D6E-409C-BE32-E72D297353CC}">
              <c16:uniqueId val="{00000004-F2C3-4717-AC64-CEC68D5D8E1F}"/>
            </c:ext>
          </c:extLst>
        </c:ser>
        <c:ser>
          <c:idx val="5"/>
          <c:order val="5"/>
          <c:tx>
            <c:strRef>
              <c:f>Sheet1!$G$1</c:f>
              <c:strCache>
                <c:ptCount val="1"/>
                <c:pt idx="0">
                  <c:v>Not applicable</c:v>
                </c:pt>
              </c:strCache>
            </c:strRef>
          </c:tx>
          <c:spPr>
            <a:solidFill>
              <a:schemeClr val="tx1"/>
            </a:solidFill>
          </c:spPr>
          <c:invertIfNegative val="0"/>
          <c:dLbls>
            <c:delete val="1"/>
          </c:dLbls>
          <c:cat>
            <c:strRef>
              <c:f>Sheet1!$A$2:$A$7</c:f>
              <c:strCache>
                <c:ptCount val="6"/>
                <c:pt idx="0">
                  <c:v>Property taxes</c:v>
                </c:pt>
                <c:pt idx="1">
                  <c:v>Housing affordability</c:v>
                </c:pt>
                <c:pt idx="2">
                  <c:v>Jobs and the economy</c:v>
                </c:pt>
                <c:pt idx="3">
                  <c:v>Environment/climate change</c:v>
                </c:pt>
                <c:pt idx="4">
                  <c:v>Hydro Prices</c:v>
                </c:pt>
                <c:pt idx="5">
                  <c:v>Health care</c:v>
                </c:pt>
              </c:strCache>
            </c:strRef>
          </c:cat>
          <c:val>
            <c:numRef>
              <c:f>Sheet1!$G$2:$G$7</c:f>
              <c:numCache>
                <c:formatCode>0%</c:formatCode>
                <c:ptCount val="6"/>
                <c:pt idx="0">
                  <c:v>0.0147200929520042</c:v>
                </c:pt>
                <c:pt idx="1">
                  <c:v>0.00959122614183544</c:v>
                </c:pt>
                <c:pt idx="2">
                  <c:v>0.0108105438194246</c:v>
                </c:pt>
                <c:pt idx="3">
                  <c:v>0.0026969531234854</c:v>
                </c:pt>
                <c:pt idx="4">
                  <c:v>0.00682840557939924</c:v>
                </c:pt>
                <c:pt idx="5">
                  <c:v>0.00487605756185763</c:v>
                </c:pt>
              </c:numCache>
            </c:numRef>
          </c:val>
          <c:extLst xmlns:c16r2="http://schemas.microsoft.com/office/drawing/2015/06/chart">
            <c:ext xmlns:c16="http://schemas.microsoft.com/office/drawing/2014/chart" uri="{C3380CC4-5D6E-409C-BE32-E72D297353CC}">
              <c16:uniqueId val="{00000000-89B7-44F2-B8E6-8999E4F38F19}"/>
            </c:ext>
          </c:extLst>
        </c:ser>
        <c:dLbls>
          <c:showLegendKey val="0"/>
          <c:showVal val="1"/>
          <c:showCatName val="0"/>
          <c:showSerName val="0"/>
          <c:showPercent val="0"/>
          <c:showBubbleSize val="0"/>
        </c:dLbls>
        <c:gapWidth val="75"/>
        <c:overlap val="100"/>
        <c:axId val="-83265536"/>
        <c:axId val="-83263328"/>
      </c:barChart>
      <c:catAx>
        <c:axId val="-83265536"/>
        <c:scaling>
          <c:orientation val="minMax"/>
        </c:scaling>
        <c:delete val="0"/>
        <c:axPos val="l"/>
        <c:numFmt formatCode="General" sourceLinked="1"/>
        <c:majorTickMark val="none"/>
        <c:minorTickMark val="none"/>
        <c:tickLblPos val="nextTo"/>
        <c:txPr>
          <a:bodyPr/>
          <a:lstStyle/>
          <a:p>
            <a:pPr>
              <a:defRPr sz="1400">
                <a:solidFill>
                  <a:schemeClr val="tx2">
                    <a:lumMod val="75000"/>
                  </a:schemeClr>
                </a:solidFill>
              </a:defRPr>
            </a:pPr>
            <a:endParaRPr lang="en-US"/>
          </a:p>
        </c:txPr>
        <c:crossAx val="-83263328"/>
        <c:crosses val="autoZero"/>
        <c:auto val="1"/>
        <c:lblAlgn val="ctr"/>
        <c:lblOffset val="100"/>
        <c:noMultiLvlLbl val="0"/>
      </c:catAx>
      <c:valAx>
        <c:axId val="-83263328"/>
        <c:scaling>
          <c:orientation val="minMax"/>
        </c:scaling>
        <c:delete val="0"/>
        <c:axPos val="b"/>
        <c:majorGridlines>
          <c:spPr>
            <a:ln>
              <a:solidFill>
                <a:schemeClr val="bg1">
                  <a:lumMod val="75000"/>
                </a:schemeClr>
              </a:solidFill>
              <a:prstDash val="sysDot"/>
            </a:ln>
          </c:spPr>
        </c:majorGridlines>
        <c:numFmt formatCode="0%" sourceLinked="1"/>
        <c:majorTickMark val="none"/>
        <c:minorTickMark val="none"/>
        <c:tickLblPos val="nextTo"/>
        <c:txPr>
          <a:bodyPr/>
          <a:lstStyle/>
          <a:p>
            <a:pPr>
              <a:defRPr sz="1400">
                <a:solidFill>
                  <a:schemeClr val="tx2">
                    <a:lumMod val="75000"/>
                  </a:schemeClr>
                </a:solidFill>
              </a:defRPr>
            </a:pPr>
            <a:endParaRPr lang="en-US"/>
          </a:p>
        </c:txPr>
        <c:crossAx val="-83265536"/>
        <c:crosses val="autoZero"/>
        <c:crossBetween val="between"/>
      </c:valAx>
      <c:spPr>
        <a:noFill/>
        <a:ln w="25392">
          <a:noFill/>
        </a:ln>
      </c:spPr>
    </c:plotArea>
    <c:legend>
      <c:legendPos val="b"/>
      <c:layout>
        <c:manualLayout>
          <c:xMode val="edge"/>
          <c:yMode val="edge"/>
          <c:x val="0.111809022675307"/>
          <c:y val="0.940176936862088"/>
          <c:w val="0.863031715544464"/>
          <c:h val="0.0598230631379122"/>
        </c:manualLayout>
      </c:layout>
      <c:overlay val="0"/>
      <c:txPr>
        <a:bodyPr/>
        <a:lstStyle/>
        <a:p>
          <a:pPr>
            <a:defRPr sz="1400">
              <a:solidFill>
                <a:schemeClr val="tx2">
                  <a:lumMod val="75000"/>
                </a:schemeClr>
              </a:solidFill>
            </a:defRPr>
          </a:pPr>
          <a:endParaRPr lang="en-US"/>
        </a:p>
      </c:txPr>
    </c:legend>
    <c:plotVisOnly val="1"/>
    <c:dispBlanksAs val="gap"/>
    <c:showDLblsOverMax val="0"/>
  </c:chart>
  <c:txPr>
    <a:bodyPr/>
    <a:lstStyle/>
    <a:p>
      <a:pPr>
        <a:defRPr sz="1798"/>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075A02-620F-0947-9018-19C2E20FABAF}" type="datetimeFigureOut">
              <a:rPr lang="en-US" smtClean="0"/>
              <a:t>4/26/18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EBB66-D1A3-8E42-8FC1-3E5A7B721F9F}" type="slidenum">
              <a:rPr lang="en-US" smtClean="0"/>
              <a:t>‹#›</a:t>
            </a:fld>
            <a:endParaRPr lang="en-US"/>
          </a:p>
        </p:txBody>
      </p:sp>
    </p:spTree>
    <p:extLst>
      <p:ext uri="{BB962C8B-B14F-4D97-AF65-F5344CB8AC3E}">
        <p14:creationId xmlns:p14="http://schemas.microsoft.com/office/powerpoint/2010/main" val="30285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EBB66-D1A3-8E42-8FC1-3E5A7B721F9F}" type="slidenum">
              <a:rPr lang="en-US" smtClean="0"/>
              <a:t>1</a:t>
            </a:fld>
            <a:endParaRPr lang="en-US"/>
          </a:p>
        </p:txBody>
      </p:sp>
    </p:spTree>
    <p:extLst>
      <p:ext uri="{BB962C8B-B14F-4D97-AF65-F5344CB8AC3E}">
        <p14:creationId xmlns:p14="http://schemas.microsoft.com/office/powerpoint/2010/main" val="55100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EBB66-D1A3-8E42-8FC1-3E5A7B721F9F}" type="slidenum">
              <a:rPr lang="en-US" smtClean="0"/>
              <a:t>2</a:t>
            </a:fld>
            <a:endParaRPr lang="en-US"/>
          </a:p>
        </p:txBody>
      </p:sp>
    </p:spTree>
    <p:extLst>
      <p:ext uri="{BB962C8B-B14F-4D97-AF65-F5344CB8AC3E}">
        <p14:creationId xmlns:p14="http://schemas.microsoft.com/office/powerpoint/2010/main" val="792934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EBB66-D1A3-8E42-8FC1-3E5A7B721F9F}" type="slidenum">
              <a:rPr lang="en-US" smtClean="0"/>
              <a:t>3</a:t>
            </a:fld>
            <a:endParaRPr lang="en-US"/>
          </a:p>
        </p:txBody>
      </p:sp>
    </p:spTree>
    <p:extLst>
      <p:ext uri="{BB962C8B-B14F-4D97-AF65-F5344CB8AC3E}">
        <p14:creationId xmlns:p14="http://schemas.microsoft.com/office/powerpoint/2010/main" val="1428741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EBB66-D1A3-8E42-8FC1-3E5A7B721F9F}" type="slidenum">
              <a:rPr lang="en-US" smtClean="0"/>
              <a:t>4</a:t>
            </a:fld>
            <a:endParaRPr lang="en-US"/>
          </a:p>
        </p:txBody>
      </p:sp>
    </p:spTree>
    <p:extLst>
      <p:ext uri="{BB962C8B-B14F-4D97-AF65-F5344CB8AC3E}">
        <p14:creationId xmlns:p14="http://schemas.microsoft.com/office/powerpoint/2010/main" val="357684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EBB66-D1A3-8E42-8FC1-3E5A7B721F9F}" type="slidenum">
              <a:rPr lang="en-US" smtClean="0"/>
              <a:t>5</a:t>
            </a:fld>
            <a:endParaRPr lang="en-US"/>
          </a:p>
        </p:txBody>
      </p:sp>
    </p:spTree>
    <p:extLst>
      <p:ext uri="{BB962C8B-B14F-4D97-AF65-F5344CB8AC3E}">
        <p14:creationId xmlns:p14="http://schemas.microsoft.com/office/powerpoint/2010/main" val="819018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Rot="1" noChangeAspect="1" noChangeArrowheads="1" noTextEdit="1"/>
          </p:cNvSpPr>
          <p:nvPr>
            <p:ph type="sldImg"/>
          </p:nvPr>
        </p:nvSpPr>
        <p:spPr bwMode="auto">
          <a:xfrm>
            <a:off x="406400" y="695325"/>
            <a:ext cx="6197600" cy="3486150"/>
          </a:xfrm>
          <a:noFill/>
          <a:ln>
            <a:solidFill>
              <a:srgbClr val="000000"/>
            </a:solidFill>
            <a:miter lim="800000"/>
            <a:headEnd/>
            <a:tailEnd/>
          </a:ln>
        </p:spPr>
      </p:sp>
      <p:sp>
        <p:nvSpPr>
          <p:cNvPr id="23555" name="Rectangle 2"/>
          <p:cNvSpPr>
            <a:spLocks noGrp="1" noChangeArrowheads="1"/>
          </p:cNvSpPr>
          <p:nvPr>
            <p:ph type="body" idx="1"/>
          </p:nvPr>
        </p:nvSpPr>
        <p:spPr bwMode="auto">
          <a:noFill/>
        </p:spPr>
        <p:txBody>
          <a:bodyPr/>
          <a:lstStyle/>
          <a:p>
            <a:pPr eaLnBrk="1" hangingPunct="1">
              <a:spcBef>
                <a:spcPct val="0"/>
              </a:spcBef>
            </a:pPr>
            <a:endParaRPr lang="en-US"/>
          </a:p>
        </p:txBody>
      </p:sp>
    </p:spTree>
    <p:extLst>
      <p:ext uri="{BB962C8B-B14F-4D97-AF65-F5344CB8AC3E}">
        <p14:creationId xmlns:p14="http://schemas.microsoft.com/office/powerpoint/2010/main" val="1407831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5325"/>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EF12D31C-A320-4448-A84C-434C7666E9D8}" type="slidenum">
              <a:rPr lang="en-CA" smtClean="0">
                <a:solidFill>
                  <a:prstClr val="black"/>
                </a:solidFill>
              </a:rPr>
              <a:pPr>
                <a:defRPr/>
              </a:pPr>
              <a:t>24</a:t>
            </a:fld>
            <a:endParaRPr lang="en-CA">
              <a:solidFill>
                <a:prstClr val="black"/>
              </a:solidFill>
            </a:endParaRPr>
          </a:p>
        </p:txBody>
      </p:sp>
    </p:spTree>
    <p:extLst>
      <p:ext uri="{BB962C8B-B14F-4D97-AF65-F5344CB8AC3E}">
        <p14:creationId xmlns:p14="http://schemas.microsoft.com/office/powerpoint/2010/main" val="1380630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bwMode="auto">
          <a:xfrm>
            <a:off x="406400" y="695325"/>
            <a:ext cx="6197600" cy="3486150"/>
          </a:xfrm>
          <a:noFill/>
          <a:ln>
            <a:solidFill>
              <a:srgbClr val="000000"/>
            </a:solidFill>
            <a:miter lim="800000"/>
            <a:headEnd/>
            <a:tailEnd/>
          </a:ln>
        </p:spPr>
      </p:sp>
      <p:sp>
        <p:nvSpPr>
          <p:cNvPr id="24579" name="Rectangle 2"/>
          <p:cNvSpPr>
            <a:spLocks noGrp="1" noChangeArrowheads="1"/>
          </p:cNvSpPr>
          <p:nvPr>
            <p:ph type="body" idx="1"/>
          </p:nvPr>
        </p:nvSpPr>
        <p:spPr bwMode="auto">
          <a:noFill/>
        </p:spPr>
        <p:txBody>
          <a:bodyPr/>
          <a:lstStyle/>
          <a:p>
            <a:pPr eaLnBrk="1" hangingPunct="1">
              <a:spcBef>
                <a:spcPct val="0"/>
              </a:spcBef>
            </a:pPr>
            <a:endParaRPr lang="en-US"/>
          </a:p>
        </p:txBody>
      </p:sp>
    </p:spTree>
    <p:extLst>
      <p:ext uri="{BB962C8B-B14F-4D97-AF65-F5344CB8AC3E}">
        <p14:creationId xmlns:p14="http://schemas.microsoft.com/office/powerpoint/2010/main" val="1544962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F9FBC3-4D53-ED42-A755-E5574D264FA8}" type="datetimeFigureOut">
              <a:rPr lang="en-US" smtClean="0"/>
              <a:t>4/26/18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BE010-9433-104D-9F10-7863A0C26CA6}" type="slidenum">
              <a:rPr lang="en-US" smtClean="0"/>
              <a:t>‹#›</a:t>
            </a:fld>
            <a:endParaRPr lang="en-US"/>
          </a:p>
        </p:txBody>
      </p:sp>
    </p:spTree>
    <p:extLst>
      <p:ext uri="{BB962C8B-B14F-4D97-AF65-F5344CB8AC3E}">
        <p14:creationId xmlns:p14="http://schemas.microsoft.com/office/powerpoint/2010/main" val="711071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F9FBC3-4D53-ED42-A755-E5574D264FA8}" type="datetimeFigureOut">
              <a:rPr lang="en-US" smtClean="0"/>
              <a:t>4/26/18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BE010-9433-104D-9F10-7863A0C26CA6}" type="slidenum">
              <a:rPr lang="en-US" smtClean="0"/>
              <a:t>‹#›</a:t>
            </a:fld>
            <a:endParaRPr lang="en-US"/>
          </a:p>
        </p:txBody>
      </p:sp>
    </p:spTree>
    <p:extLst>
      <p:ext uri="{BB962C8B-B14F-4D97-AF65-F5344CB8AC3E}">
        <p14:creationId xmlns:p14="http://schemas.microsoft.com/office/powerpoint/2010/main" val="318144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F9FBC3-4D53-ED42-A755-E5574D264FA8}" type="datetimeFigureOut">
              <a:rPr lang="en-US" smtClean="0"/>
              <a:t>4/26/18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BE010-9433-104D-9F10-7863A0C26CA6}" type="slidenum">
              <a:rPr lang="en-US" smtClean="0"/>
              <a:t>‹#›</a:t>
            </a:fld>
            <a:endParaRPr lang="en-US"/>
          </a:p>
        </p:txBody>
      </p:sp>
    </p:spTree>
    <p:extLst>
      <p:ext uri="{BB962C8B-B14F-4D97-AF65-F5344CB8AC3E}">
        <p14:creationId xmlns:p14="http://schemas.microsoft.com/office/powerpoint/2010/main" val="1964553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fld id="{CFF9673A-675B-4B57-AAA7-EAF7952B3E38}" type="datetime1">
              <a:rPr lang="en-CA" smtClean="0">
                <a:solidFill>
                  <a:prstClr val="black">
                    <a:tint val="75000"/>
                  </a:prstClr>
                </a:solidFill>
              </a:rPr>
              <a:pPr>
                <a:defRPr/>
              </a:pPr>
              <a:t>2018-04-26</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CA">
                <a:solidFill>
                  <a:prstClr val="black">
                    <a:tint val="75000"/>
                  </a:prstClr>
                </a:solidFill>
              </a:rPr>
              <a:t>Confidential</a:t>
            </a:r>
          </a:p>
        </p:txBody>
      </p:sp>
      <p:sp>
        <p:nvSpPr>
          <p:cNvPr id="6" name="Slide Number Placeholder 5"/>
          <p:cNvSpPr>
            <a:spLocks noGrp="1"/>
          </p:cNvSpPr>
          <p:nvPr>
            <p:ph type="sldNum" sz="quarter" idx="12"/>
          </p:nvPr>
        </p:nvSpPr>
        <p:spPr/>
        <p:txBody>
          <a:bodyPr/>
          <a:lstStyle>
            <a:lvl1pPr>
              <a:defRPr/>
            </a:lvl1pPr>
          </a:lstStyle>
          <a:p>
            <a:pPr>
              <a:defRPr/>
            </a:pPr>
            <a:fld id="{1585D877-C7E8-412D-AD33-66725987FE68}" type="slidenum">
              <a:rPr lang="en-CA" smtClean="0">
                <a:solidFill>
                  <a:prstClr val="black">
                    <a:tint val="75000"/>
                  </a:prstClr>
                </a:solidFill>
              </a:rPr>
              <a:pPr>
                <a:defRPr/>
              </a:pPr>
              <a:t>‹#›</a:t>
            </a:fld>
            <a:endParaRPr lang="en-CA">
              <a:solidFill>
                <a:prstClr val="black">
                  <a:tint val="75000"/>
                </a:prstClr>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10"/>
          </p:nvPr>
        </p:nvSpPr>
        <p:spPr/>
        <p:txBody>
          <a:bodyPr/>
          <a:lstStyle>
            <a:lvl1pPr>
              <a:defRPr/>
            </a:lvl1pPr>
          </a:lstStyle>
          <a:p>
            <a:pPr>
              <a:defRPr/>
            </a:pPr>
            <a:fld id="{95BB7C31-6C12-4382-AF3E-4B3D238A7717}" type="datetime1">
              <a:rPr lang="en-CA" smtClean="0">
                <a:solidFill>
                  <a:prstClr val="black">
                    <a:tint val="75000"/>
                  </a:prstClr>
                </a:solidFill>
              </a:rPr>
              <a:pPr>
                <a:defRPr/>
              </a:pPr>
              <a:t>2018-04-26</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CA">
                <a:solidFill>
                  <a:prstClr val="black">
                    <a:tint val="75000"/>
                  </a:prstClr>
                </a:solidFill>
              </a:rPr>
              <a:t>Confidential</a:t>
            </a:r>
          </a:p>
        </p:txBody>
      </p:sp>
      <p:sp>
        <p:nvSpPr>
          <p:cNvPr id="6" name="Slide Number Placeholder 5"/>
          <p:cNvSpPr>
            <a:spLocks noGrp="1"/>
          </p:cNvSpPr>
          <p:nvPr>
            <p:ph type="sldNum" sz="quarter" idx="12"/>
          </p:nvPr>
        </p:nvSpPr>
        <p:spPr/>
        <p:txBody>
          <a:bodyPr/>
          <a:lstStyle>
            <a:lvl1pPr>
              <a:defRPr/>
            </a:lvl1pPr>
          </a:lstStyle>
          <a:p>
            <a:pPr>
              <a:defRPr/>
            </a:pPr>
            <a:fld id="{61C4E1FE-60D1-4BE6-A485-39CD4BA03984}" type="slidenum">
              <a:rPr lang="en-CA" smtClean="0">
                <a:solidFill>
                  <a:prstClr val="black">
                    <a:tint val="75000"/>
                  </a:prstClr>
                </a:solidFill>
              </a:rPr>
              <a:pPr>
                <a:defRPr/>
              </a:pPr>
              <a:t>‹#›</a:t>
            </a:fld>
            <a:endParaRPr lang="en-CA">
              <a:solidFill>
                <a:prstClr val="black">
                  <a:tint val="75000"/>
                </a:prst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5F67C66-A799-4E02-92B9-130F26605B3A}" type="datetime1">
              <a:rPr lang="en-CA" smtClean="0">
                <a:solidFill>
                  <a:prstClr val="black">
                    <a:tint val="75000"/>
                  </a:prstClr>
                </a:solidFill>
              </a:rPr>
              <a:pPr>
                <a:defRPr/>
              </a:pPr>
              <a:t>2018-04-26</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CA">
                <a:solidFill>
                  <a:prstClr val="black">
                    <a:tint val="75000"/>
                  </a:prstClr>
                </a:solidFill>
              </a:rPr>
              <a:t>Confidential</a:t>
            </a:r>
          </a:p>
        </p:txBody>
      </p:sp>
      <p:sp>
        <p:nvSpPr>
          <p:cNvPr id="6" name="Slide Number Placeholder 5"/>
          <p:cNvSpPr>
            <a:spLocks noGrp="1"/>
          </p:cNvSpPr>
          <p:nvPr>
            <p:ph type="sldNum" sz="quarter" idx="12"/>
          </p:nvPr>
        </p:nvSpPr>
        <p:spPr/>
        <p:txBody>
          <a:bodyPr/>
          <a:lstStyle>
            <a:lvl1pPr>
              <a:defRPr/>
            </a:lvl1pPr>
          </a:lstStyle>
          <a:p>
            <a:pPr>
              <a:defRPr/>
            </a:pPr>
            <a:fld id="{2365358B-69AA-48DB-BD3E-F016F40E33B1}" type="slidenum">
              <a:rPr lang="en-CA" smtClean="0">
                <a:solidFill>
                  <a:prstClr val="black">
                    <a:tint val="75000"/>
                  </a:prstClr>
                </a:solidFill>
              </a:rPr>
              <a:pPr>
                <a:defRPr/>
              </a:pPr>
              <a:t>‹#›</a:t>
            </a:fld>
            <a:endParaRPr lang="en-CA">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fld id="{28B2A340-F64B-4DD3-8D69-12B4657F575D}" type="datetime1">
              <a:rPr lang="en-CA" smtClean="0">
                <a:solidFill>
                  <a:prstClr val="black">
                    <a:tint val="75000"/>
                  </a:prstClr>
                </a:solidFill>
              </a:rPr>
              <a:pPr>
                <a:defRPr/>
              </a:pPr>
              <a:t>2018-04-26</a:t>
            </a:fld>
            <a:endParaRPr lang="en-C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CA">
                <a:solidFill>
                  <a:prstClr val="black">
                    <a:tint val="75000"/>
                  </a:prstClr>
                </a:solidFill>
              </a:rPr>
              <a:t>Confidential</a:t>
            </a:r>
          </a:p>
        </p:txBody>
      </p:sp>
      <p:sp>
        <p:nvSpPr>
          <p:cNvPr id="7" name="Slide Number Placeholder 5"/>
          <p:cNvSpPr>
            <a:spLocks noGrp="1"/>
          </p:cNvSpPr>
          <p:nvPr>
            <p:ph type="sldNum" sz="quarter" idx="12"/>
          </p:nvPr>
        </p:nvSpPr>
        <p:spPr/>
        <p:txBody>
          <a:bodyPr/>
          <a:lstStyle>
            <a:lvl1pPr>
              <a:defRPr/>
            </a:lvl1pPr>
          </a:lstStyle>
          <a:p>
            <a:pPr>
              <a:defRPr/>
            </a:pPr>
            <a:fld id="{98B68A28-BD04-40AC-A9DE-C9F6D609FBE4}" type="slidenum">
              <a:rPr lang="en-CA" smtClean="0">
                <a:solidFill>
                  <a:prstClr val="black">
                    <a:tint val="75000"/>
                  </a:prstClr>
                </a:solidFill>
              </a:rPr>
              <a:pPr>
                <a:defRPr/>
              </a:pPr>
              <a:t>‹#›</a:t>
            </a:fld>
            <a:endParaRPr lang="en-CA">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p:txBody>
          <a:bodyPr/>
          <a:lstStyle>
            <a:lvl1pPr>
              <a:defRPr/>
            </a:lvl1pPr>
          </a:lstStyle>
          <a:p>
            <a:pPr>
              <a:defRPr/>
            </a:pPr>
            <a:fld id="{F342B9A6-CDF3-4729-AD8C-33B4FA199F94}" type="datetime1">
              <a:rPr lang="en-CA" smtClean="0">
                <a:solidFill>
                  <a:prstClr val="black">
                    <a:tint val="75000"/>
                  </a:prstClr>
                </a:solidFill>
              </a:rPr>
              <a:pPr>
                <a:defRPr/>
              </a:pPr>
              <a:t>2018-04-26</a:t>
            </a:fld>
            <a:endParaRPr lang="en-CA">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CA">
                <a:solidFill>
                  <a:prstClr val="black">
                    <a:tint val="75000"/>
                  </a:prstClr>
                </a:solidFill>
              </a:rPr>
              <a:t>Confidential</a:t>
            </a:r>
          </a:p>
        </p:txBody>
      </p:sp>
      <p:sp>
        <p:nvSpPr>
          <p:cNvPr id="9" name="Slide Number Placeholder 5"/>
          <p:cNvSpPr>
            <a:spLocks noGrp="1"/>
          </p:cNvSpPr>
          <p:nvPr>
            <p:ph type="sldNum" sz="quarter" idx="12"/>
          </p:nvPr>
        </p:nvSpPr>
        <p:spPr/>
        <p:txBody>
          <a:bodyPr/>
          <a:lstStyle>
            <a:lvl1pPr>
              <a:defRPr/>
            </a:lvl1pPr>
          </a:lstStyle>
          <a:p>
            <a:pPr>
              <a:defRPr/>
            </a:pPr>
            <a:fld id="{26E530A4-642F-4CEC-BFE0-00041A278C3C}" type="slidenum">
              <a:rPr lang="en-CA" smtClean="0">
                <a:solidFill>
                  <a:prstClr val="black">
                    <a:tint val="75000"/>
                  </a:prstClr>
                </a:solidFill>
              </a:rPr>
              <a:pPr>
                <a:defRPr/>
              </a:pPr>
              <a:t>‹#›</a:t>
            </a:fld>
            <a:endParaRPr lang="en-CA">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fld id="{8660D969-E6E2-4927-B1D3-0A61E6061598}" type="datetime1">
              <a:rPr lang="en-CA" smtClean="0">
                <a:solidFill>
                  <a:prstClr val="black">
                    <a:tint val="75000"/>
                  </a:prstClr>
                </a:solidFill>
              </a:rPr>
              <a:pPr>
                <a:defRPr/>
              </a:pPr>
              <a:t>2018-04-26</a:t>
            </a:fld>
            <a:endParaRPr lang="en-CA">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CA">
                <a:solidFill>
                  <a:prstClr val="black">
                    <a:tint val="75000"/>
                  </a:prstClr>
                </a:solidFill>
              </a:rPr>
              <a:t>Confidential</a:t>
            </a:r>
          </a:p>
        </p:txBody>
      </p:sp>
      <p:sp>
        <p:nvSpPr>
          <p:cNvPr id="5" name="Slide Number Placeholder 5"/>
          <p:cNvSpPr>
            <a:spLocks noGrp="1"/>
          </p:cNvSpPr>
          <p:nvPr>
            <p:ph type="sldNum" sz="quarter" idx="12"/>
          </p:nvPr>
        </p:nvSpPr>
        <p:spPr/>
        <p:txBody>
          <a:bodyPr/>
          <a:lstStyle>
            <a:lvl1pPr>
              <a:defRPr/>
            </a:lvl1pPr>
          </a:lstStyle>
          <a:p>
            <a:pPr>
              <a:defRPr/>
            </a:pPr>
            <a:fld id="{8E635C0C-B70D-4760-B81F-26C80A7E5292}" type="slidenum">
              <a:rPr lang="en-CA" smtClean="0">
                <a:solidFill>
                  <a:prstClr val="black">
                    <a:tint val="75000"/>
                  </a:prstClr>
                </a:solidFill>
              </a:rPr>
              <a:pPr>
                <a:defRPr/>
              </a:pPr>
              <a:t>‹#›</a:t>
            </a:fld>
            <a:endParaRPr lang="en-CA">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92DD61-A076-42BF-994B-0D69B0E97A85}" type="datetime1">
              <a:rPr lang="en-CA" smtClean="0">
                <a:solidFill>
                  <a:prstClr val="black">
                    <a:tint val="75000"/>
                  </a:prstClr>
                </a:solidFill>
              </a:rPr>
              <a:pPr>
                <a:defRPr/>
              </a:pPr>
              <a:t>2018-04-26</a:t>
            </a:fld>
            <a:endParaRPr lang="en-CA">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CA">
                <a:solidFill>
                  <a:prstClr val="black">
                    <a:tint val="75000"/>
                  </a:prstClr>
                </a:solidFill>
              </a:rPr>
              <a:t>Confidential</a:t>
            </a:r>
          </a:p>
        </p:txBody>
      </p:sp>
      <p:sp>
        <p:nvSpPr>
          <p:cNvPr id="4" name="Slide Number Placeholder 5"/>
          <p:cNvSpPr>
            <a:spLocks noGrp="1"/>
          </p:cNvSpPr>
          <p:nvPr>
            <p:ph type="sldNum" sz="quarter" idx="12"/>
          </p:nvPr>
        </p:nvSpPr>
        <p:spPr/>
        <p:txBody>
          <a:bodyPr/>
          <a:lstStyle>
            <a:lvl1pPr>
              <a:defRPr/>
            </a:lvl1pPr>
          </a:lstStyle>
          <a:p>
            <a:pPr>
              <a:defRPr/>
            </a:pPr>
            <a:fld id="{874680A6-F48B-4E8E-A35A-2B2119E9247E}" type="slidenum">
              <a:rPr lang="en-CA" smtClean="0">
                <a:solidFill>
                  <a:prstClr val="black">
                    <a:tint val="75000"/>
                  </a:prstClr>
                </a:solidFill>
              </a:rPr>
              <a:pPr>
                <a:defRPr/>
              </a:pPr>
              <a:t>‹#›</a:t>
            </a:fld>
            <a:endParaRPr lang="en-CA">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70D9BC-E495-4138-A81F-D22BD6892DEA}" type="datetime1">
              <a:rPr lang="en-CA" smtClean="0">
                <a:solidFill>
                  <a:prstClr val="black">
                    <a:tint val="75000"/>
                  </a:prstClr>
                </a:solidFill>
              </a:rPr>
              <a:pPr>
                <a:defRPr/>
              </a:pPr>
              <a:t>2018-04-26</a:t>
            </a:fld>
            <a:endParaRPr lang="en-C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CA">
                <a:solidFill>
                  <a:prstClr val="black">
                    <a:tint val="75000"/>
                  </a:prstClr>
                </a:solidFill>
              </a:rPr>
              <a:t>Confidential</a:t>
            </a:r>
          </a:p>
        </p:txBody>
      </p:sp>
      <p:sp>
        <p:nvSpPr>
          <p:cNvPr id="7" name="Slide Number Placeholder 5"/>
          <p:cNvSpPr>
            <a:spLocks noGrp="1"/>
          </p:cNvSpPr>
          <p:nvPr>
            <p:ph type="sldNum" sz="quarter" idx="12"/>
          </p:nvPr>
        </p:nvSpPr>
        <p:spPr/>
        <p:txBody>
          <a:bodyPr/>
          <a:lstStyle>
            <a:lvl1pPr>
              <a:defRPr/>
            </a:lvl1pPr>
          </a:lstStyle>
          <a:p>
            <a:pPr>
              <a:defRPr/>
            </a:pPr>
            <a:fld id="{3C76A94F-6292-4E82-8AEB-FE2F60143980}" type="slidenum">
              <a:rPr lang="en-CA" smtClean="0">
                <a:solidFill>
                  <a:prstClr val="black">
                    <a:tint val="75000"/>
                  </a:prstClr>
                </a:solidFill>
              </a:rPr>
              <a:pPr>
                <a:defRPr/>
              </a:pPr>
              <a:t>‹#›</a:t>
            </a:fld>
            <a:endParaRPr lang="en-CA">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F9FBC3-4D53-ED42-A755-E5574D264FA8}" type="datetimeFigureOut">
              <a:rPr lang="en-US" smtClean="0"/>
              <a:t>4/26/18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BE010-9433-104D-9F10-7863A0C26CA6}" type="slidenum">
              <a:rPr lang="en-US" smtClean="0"/>
              <a:t>‹#›</a:t>
            </a:fld>
            <a:endParaRPr lang="en-US"/>
          </a:p>
        </p:txBody>
      </p:sp>
    </p:spTree>
    <p:extLst>
      <p:ext uri="{BB962C8B-B14F-4D97-AF65-F5344CB8AC3E}">
        <p14:creationId xmlns:p14="http://schemas.microsoft.com/office/powerpoint/2010/main" val="238289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CA"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045F2B6-085E-40F3-B126-FF8925E09A00}" type="datetime1">
              <a:rPr lang="en-CA" smtClean="0">
                <a:solidFill>
                  <a:prstClr val="black">
                    <a:tint val="75000"/>
                  </a:prstClr>
                </a:solidFill>
              </a:rPr>
              <a:pPr>
                <a:defRPr/>
              </a:pPr>
              <a:t>2018-04-26</a:t>
            </a:fld>
            <a:endParaRPr lang="en-C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CA">
                <a:solidFill>
                  <a:prstClr val="black">
                    <a:tint val="75000"/>
                  </a:prstClr>
                </a:solidFill>
              </a:rPr>
              <a:t>Confidential</a:t>
            </a:r>
          </a:p>
        </p:txBody>
      </p:sp>
      <p:sp>
        <p:nvSpPr>
          <p:cNvPr id="7" name="Slide Number Placeholder 5"/>
          <p:cNvSpPr>
            <a:spLocks noGrp="1"/>
          </p:cNvSpPr>
          <p:nvPr>
            <p:ph type="sldNum" sz="quarter" idx="12"/>
          </p:nvPr>
        </p:nvSpPr>
        <p:spPr/>
        <p:txBody>
          <a:bodyPr/>
          <a:lstStyle>
            <a:lvl1pPr>
              <a:defRPr/>
            </a:lvl1pPr>
          </a:lstStyle>
          <a:p>
            <a:pPr>
              <a:defRPr/>
            </a:pPr>
            <a:fld id="{8F9AFD69-B1A1-406F-AA77-493BB3B0A895}" type="slidenum">
              <a:rPr lang="en-CA" smtClean="0">
                <a:solidFill>
                  <a:prstClr val="black">
                    <a:tint val="75000"/>
                  </a:prstClr>
                </a:solidFill>
              </a:rPr>
              <a:pPr>
                <a:defRPr/>
              </a:pPr>
              <a:t>‹#›</a:t>
            </a:fld>
            <a:endParaRPr lang="en-CA">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99AD961E-3E5F-4F77-8828-6EA8667546D8}" type="datetime1">
              <a:rPr lang="en-CA" smtClean="0">
                <a:solidFill>
                  <a:prstClr val="black">
                    <a:tint val="75000"/>
                  </a:prstClr>
                </a:solidFill>
              </a:rPr>
              <a:pPr>
                <a:defRPr/>
              </a:pPr>
              <a:t>2018-04-26</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CA">
                <a:solidFill>
                  <a:prstClr val="black">
                    <a:tint val="75000"/>
                  </a:prstClr>
                </a:solidFill>
              </a:rPr>
              <a:t>Confidential</a:t>
            </a:r>
          </a:p>
        </p:txBody>
      </p:sp>
      <p:sp>
        <p:nvSpPr>
          <p:cNvPr id="6" name="Slide Number Placeholder 5"/>
          <p:cNvSpPr>
            <a:spLocks noGrp="1"/>
          </p:cNvSpPr>
          <p:nvPr>
            <p:ph type="sldNum" sz="quarter" idx="12"/>
          </p:nvPr>
        </p:nvSpPr>
        <p:spPr/>
        <p:txBody>
          <a:bodyPr/>
          <a:lstStyle>
            <a:lvl1pPr>
              <a:defRPr/>
            </a:lvl1pPr>
          </a:lstStyle>
          <a:p>
            <a:pPr>
              <a:defRPr/>
            </a:pPr>
            <a:fld id="{F2A0947C-4D57-4357-A03A-B4233535B70A}" type="slidenum">
              <a:rPr lang="en-CA" smtClean="0">
                <a:solidFill>
                  <a:prstClr val="black">
                    <a:tint val="75000"/>
                  </a:prstClr>
                </a:solidFill>
              </a:rPr>
              <a:pPr>
                <a:defRPr/>
              </a:pPr>
              <a:t>‹#›</a:t>
            </a:fld>
            <a:endParaRPr lang="en-CA">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77ACA25D-54A1-4C26-8468-2AC5366400F9}" type="datetime1">
              <a:rPr lang="en-CA" smtClean="0">
                <a:solidFill>
                  <a:prstClr val="black">
                    <a:tint val="75000"/>
                  </a:prstClr>
                </a:solidFill>
              </a:rPr>
              <a:pPr>
                <a:defRPr/>
              </a:pPr>
              <a:t>2018-04-26</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CA">
                <a:solidFill>
                  <a:prstClr val="black">
                    <a:tint val="75000"/>
                  </a:prstClr>
                </a:solidFill>
              </a:rPr>
              <a:t>Confidential</a:t>
            </a:r>
          </a:p>
        </p:txBody>
      </p:sp>
      <p:sp>
        <p:nvSpPr>
          <p:cNvPr id="6" name="Slide Number Placeholder 5"/>
          <p:cNvSpPr>
            <a:spLocks noGrp="1"/>
          </p:cNvSpPr>
          <p:nvPr>
            <p:ph type="sldNum" sz="quarter" idx="12"/>
          </p:nvPr>
        </p:nvSpPr>
        <p:spPr/>
        <p:txBody>
          <a:bodyPr/>
          <a:lstStyle>
            <a:lvl1pPr>
              <a:defRPr/>
            </a:lvl1pPr>
          </a:lstStyle>
          <a:p>
            <a:pPr>
              <a:defRPr/>
            </a:pPr>
            <a:fld id="{22540767-D633-4A5C-8A8C-E30C1FAB0EE6}" type="slidenum">
              <a:rPr lang="en-CA" smtClean="0">
                <a:solidFill>
                  <a:prstClr val="black">
                    <a:tint val="75000"/>
                  </a:prstClr>
                </a:solidFill>
              </a:rPr>
              <a:pPr>
                <a:defRPr/>
              </a:pPr>
              <a:t>‹#›</a:t>
            </a:fld>
            <a:endParaRPr lang="en-CA">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75E5CF-E427-45FB-AAC9-782B38327619}" type="datetime1">
              <a:rPr lang="en-CA" smtClean="0">
                <a:solidFill>
                  <a:prstClr val="black">
                    <a:tint val="75000"/>
                  </a:prstClr>
                </a:solidFill>
              </a:rPr>
              <a:pPr/>
              <a:t>2018-04-26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Confidential</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E682EE-6F85-4F45-B3F1-4209E558E096}" type="datetime1">
              <a:rPr lang="en-CA" smtClean="0">
                <a:solidFill>
                  <a:prstClr val="black">
                    <a:tint val="75000"/>
                  </a:prstClr>
                </a:solidFill>
              </a:rPr>
              <a:pPr/>
              <a:t>2018-04-26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Confidential</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B7B140-8873-4B59-9A79-E65A92C5A2AB}" type="datetime1">
              <a:rPr lang="en-CA" smtClean="0">
                <a:solidFill>
                  <a:prstClr val="black">
                    <a:tint val="75000"/>
                  </a:prstClr>
                </a:solidFill>
              </a:rPr>
              <a:pPr/>
              <a:t>2018-04-26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Confidential</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5F5588-5FF2-4EA6-AA82-AE90A3E0D73A}" type="datetime1">
              <a:rPr lang="en-CA" smtClean="0">
                <a:solidFill>
                  <a:prstClr val="black">
                    <a:tint val="75000"/>
                  </a:prstClr>
                </a:solidFill>
              </a:rPr>
              <a:pPr/>
              <a:t>2018-04-26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Confidential</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0A4654-7D86-4EC8-A0D1-86AF3F5E77F4}" type="datetime1">
              <a:rPr lang="en-CA" smtClean="0">
                <a:solidFill>
                  <a:prstClr val="black">
                    <a:tint val="75000"/>
                  </a:prstClr>
                </a:solidFill>
              </a:rPr>
              <a:pPr/>
              <a:t>2018-04-26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Confidential</a:t>
            </a: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B49627-C1C9-43C6-AE4C-2BE42CA36B44}" type="datetime1">
              <a:rPr lang="en-CA" smtClean="0">
                <a:solidFill>
                  <a:prstClr val="black">
                    <a:tint val="75000"/>
                  </a:prstClr>
                </a:solidFill>
              </a:rPr>
              <a:pPr/>
              <a:t>2018-04-26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Confidential</a:t>
            </a: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69F091-D4CF-47FA-BF65-DC462684A619}" type="datetime1">
              <a:rPr lang="en-CA" smtClean="0">
                <a:solidFill>
                  <a:prstClr val="black">
                    <a:tint val="75000"/>
                  </a:prstClr>
                </a:solidFill>
              </a:rPr>
              <a:pPr/>
              <a:t>2018-04-26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Confidential</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F9FBC3-4D53-ED42-A755-E5574D264FA8}" type="datetimeFigureOut">
              <a:rPr lang="en-US" smtClean="0"/>
              <a:t>4/26/18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BE010-9433-104D-9F10-7863A0C26CA6}" type="slidenum">
              <a:rPr lang="en-US" smtClean="0"/>
              <a:t>‹#›</a:t>
            </a:fld>
            <a:endParaRPr lang="en-US"/>
          </a:p>
        </p:txBody>
      </p:sp>
    </p:spTree>
    <p:extLst>
      <p:ext uri="{BB962C8B-B14F-4D97-AF65-F5344CB8AC3E}">
        <p14:creationId xmlns:p14="http://schemas.microsoft.com/office/powerpoint/2010/main" val="20150327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387AD8-5D79-4062-B53B-3538D383968C}" type="datetime1">
              <a:rPr lang="en-CA" smtClean="0">
                <a:solidFill>
                  <a:prstClr val="black">
                    <a:tint val="75000"/>
                  </a:prstClr>
                </a:solidFill>
              </a:rPr>
              <a:pPr/>
              <a:t>2018-04-26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Confidential</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FE899E-CAB4-415D-85A3-789F9C69786E}" type="datetime1">
              <a:rPr lang="en-CA" smtClean="0">
                <a:solidFill>
                  <a:prstClr val="black">
                    <a:tint val="75000"/>
                  </a:prstClr>
                </a:solidFill>
              </a:rPr>
              <a:pPr/>
              <a:t>2018-04-26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Confidential</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BD85D-10C5-47A6-9031-C8282010924F}" type="datetime1">
              <a:rPr lang="en-CA" smtClean="0">
                <a:solidFill>
                  <a:prstClr val="black">
                    <a:tint val="75000"/>
                  </a:prstClr>
                </a:solidFill>
              </a:rPr>
              <a:pPr/>
              <a:t>2018-04-26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Confidential</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431D0-6F7D-4FD2-80CB-82A7B3305DA5}" type="datetime1">
              <a:rPr lang="en-CA" smtClean="0">
                <a:solidFill>
                  <a:prstClr val="black">
                    <a:tint val="75000"/>
                  </a:prstClr>
                </a:solidFill>
              </a:rPr>
              <a:pPr/>
              <a:t>2018-04-26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Confidential</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F9FBC3-4D53-ED42-A755-E5574D264FA8}" type="datetimeFigureOut">
              <a:rPr lang="en-US" smtClean="0"/>
              <a:t>4/26/18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BE010-9433-104D-9F10-7863A0C26CA6}" type="slidenum">
              <a:rPr lang="en-US" smtClean="0"/>
              <a:t>‹#›</a:t>
            </a:fld>
            <a:endParaRPr lang="en-US"/>
          </a:p>
        </p:txBody>
      </p:sp>
    </p:spTree>
    <p:extLst>
      <p:ext uri="{BB962C8B-B14F-4D97-AF65-F5344CB8AC3E}">
        <p14:creationId xmlns:p14="http://schemas.microsoft.com/office/powerpoint/2010/main" val="838232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F9FBC3-4D53-ED42-A755-E5574D264FA8}" type="datetimeFigureOut">
              <a:rPr lang="en-US" smtClean="0"/>
              <a:t>4/26/18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3BE010-9433-104D-9F10-7863A0C26CA6}" type="slidenum">
              <a:rPr lang="en-US" smtClean="0"/>
              <a:t>‹#›</a:t>
            </a:fld>
            <a:endParaRPr lang="en-US"/>
          </a:p>
        </p:txBody>
      </p:sp>
    </p:spTree>
    <p:extLst>
      <p:ext uri="{BB962C8B-B14F-4D97-AF65-F5344CB8AC3E}">
        <p14:creationId xmlns:p14="http://schemas.microsoft.com/office/powerpoint/2010/main" val="672919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F9FBC3-4D53-ED42-A755-E5574D264FA8}" type="datetimeFigureOut">
              <a:rPr lang="en-US" smtClean="0"/>
              <a:t>4/26/18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3BE010-9433-104D-9F10-7863A0C26CA6}" type="slidenum">
              <a:rPr lang="en-US" smtClean="0"/>
              <a:t>‹#›</a:t>
            </a:fld>
            <a:endParaRPr lang="en-US"/>
          </a:p>
        </p:txBody>
      </p:sp>
    </p:spTree>
    <p:extLst>
      <p:ext uri="{BB962C8B-B14F-4D97-AF65-F5344CB8AC3E}">
        <p14:creationId xmlns:p14="http://schemas.microsoft.com/office/powerpoint/2010/main" val="1115117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F9FBC3-4D53-ED42-A755-E5574D264FA8}" type="datetimeFigureOut">
              <a:rPr lang="en-US" smtClean="0"/>
              <a:t>4/26/18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3BE010-9433-104D-9F10-7863A0C26CA6}" type="slidenum">
              <a:rPr lang="en-US" smtClean="0"/>
              <a:t>‹#›</a:t>
            </a:fld>
            <a:endParaRPr lang="en-US"/>
          </a:p>
        </p:txBody>
      </p:sp>
    </p:spTree>
    <p:extLst>
      <p:ext uri="{BB962C8B-B14F-4D97-AF65-F5344CB8AC3E}">
        <p14:creationId xmlns:p14="http://schemas.microsoft.com/office/powerpoint/2010/main" val="696472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F9FBC3-4D53-ED42-A755-E5574D264FA8}" type="datetimeFigureOut">
              <a:rPr lang="en-US" smtClean="0"/>
              <a:t>4/26/18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BE010-9433-104D-9F10-7863A0C26CA6}" type="slidenum">
              <a:rPr lang="en-US" smtClean="0"/>
              <a:t>‹#›</a:t>
            </a:fld>
            <a:endParaRPr lang="en-US"/>
          </a:p>
        </p:txBody>
      </p:sp>
    </p:spTree>
    <p:extLst>
      <p:ext uri="{BB962C8B-B14F-4D97-AF65-F5344CB8AC3E}">
        <p14:creationId xmlns:p14="http://schemas.microsoft.com/office/powerpoint/2010/main" val="1822590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F9FBC3-4D53-ED42-A755-E5574D264FA8}" type="datetimeFigureOut">
              <a:rPr lang="en-US" smtClean="0"/>
              <a:t>4/26/18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BE010-9433-104D-9F10-7863A0C26CA6}" type="slidenum">
              <a:rPr lang="en-US" smtClean="0"/>
              <a:t>‹#›</a:t>
            </a:fld>
            <a:endParaRPr lang="en-US"/>
          </a:p>
        </p:txBody>
      </p:sp>
    </p:spTree>
    <p:extLst>
      <p:ext uri="{BB962C8B-B14F-4D97-AF65-F5344CB8AC3E}">
        <p14:creationId xmlns:p14="http://schemas.microsoft.com/office/powerpoint/2010/main" val="5790869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9FBC3-4D53-ED42-A755-E5574D264FA8}" type="datetimeFigureOut">
              <a:rPr lang="en-US" smtClean="0"/>
              <a:t>4/26/18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3BE010-9433-104D-9F10-7863A0C26CA6}" type="slidenum">
              <a:rPr lang="en-US" smtClean="0"/>
              <a:t>‹#›</a:t>
            </a:fld>
            <a:endParaRPr lang="en-US"/>
          </a:p>
        </p:txBody>
      </p:sp>
    </p:spTree>
    <p:extLst>
      <p:ext uri="{BB962C8B-B14F-4D97-AF65-F5344CB8AC3E}">
        <p14:creationId xmlns:p14="http://schemas.microsoft.com/office/powerpoint/2010/main" val="180202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8"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CA" dirty="0"/>
          </a:p>
        </p:txBody>
      </p:sp>
      <p:sp>
        <p:nvSpPr>
          <p:cNvPr id="6149"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BEAAA45-7E73-4F79-B090-E8B78DF4D7CE}" type="datetime1">
              <a:rPr lang="en-CA" smtClean="0">
                <a:solidFill>
                  <a:prstClr val="black">
                    <a:tint val="75000"/>
                  </a:prstClr>
                </a:solidFill>
              </a:rPr>
              <a:pPr>
                <a:defRPr/>
              </a:pPr>
              <a:t>2018-04-26</a:t>
            </a:fld>
            <a:endParaRPr lang="en-CA">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CA">
                <a:solidFill>
                  <a:prstClr val="black">
                    <a:tint val="75000"/>
                  </a:prstClr>
                </a:solidFill>
              </a:rPr>
              <a:t>Confidential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96B2F57-B244-49BC-B691-A22F03DBB91B}" type="slidenum">
              <a:rPr lang="en-CA" smtClean="0">
                <a:solidFill>
                  <a:prstClr val="black">
                    <a:tint val="75000"/>
                  </a:prstClr>
                </a:solidFill>
              </a:rPr>
              <a:pPr>
                <a:defRPr/>
              </a:pPr>
              <a:t>‹#›</a:t>
            </a:fld>
            <a:endParaRPr lang="en-CA">
              <a:solidFill>
                <a:prstClr val="black">
                  <a:tint val="75000"/>
                </a:prstClr>
              </a:solidFill>
            </a:endParaRPr>
          </a:p>
        </p:txBody>
      </p:sp>
      <p:sp>
        <p:nvSpPr>
          <p:cNvPr id="2" name="Rectangle 1"/>
          <p:cNvSpPr/>
          <p:nvPr/>
        </p:nvSpPr>
        <p:spPr>
          <a:xfrm>
            <a:off x="0" y="0"/>
            <a:ext cx="623392" cy="6858000"/>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sz="1800">
              <a:solidFill>
                <a:prstClr val="white"/>
              </a:solidFill>
            </a:endParaRPr>
          </a:p>
        </p:txBody>
      </p:sp>
    </p:spTree>
    <p:extLst>
      <p:ext uri="{BB962C8B-B14F-4D97-AF65-F5344CB8AC3E}">
        <p14:creationId xmlns:p14="http://schemas.microsoft.com/office/powerpoint/2010/main" val="1080485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1" fontAlgn="base" hangingPunct="1">
        <a:spcBef>
          <a:spcPct val="0"/>
        </a:spcBef>
        <a:spcAft>
          <a:spcPct val="0"/>
        </a:spcAft>
        <a:defRPr sz="4400" kern="1200">
          <a:solidFill>
            <a:schemeClr val="tx2">
              <a:lumMod val="75000"/>
            </a:schemeClr>
          </a:solidFill>
          <a:latin typeface="+mj-lt"/>
          <a:ea typeface="+mj-ea"/>
          <a:cs typeface="+mj-cs"/>
        </a:defRPr>
      </a:lvl1pPr>
      <a:lvl2pPr algn="ctr" rtl="0" eaLnBrk="1" fontAlgn="base" hangingPunct="1">
        <a:spcBef>
          <a:spcPct val="0"/>
        </a:spcBef>
        <a:spcAft>
          <a:spcPct val="0"/>
        </a:spcAft>
        <a:defRPr sz="4400">
          <a:solidFill>
            <a:schemeClr val="tx1"/>
          </a:solidFill>
          <a:latin typeface="Helvetica" pitchFamily="34" charset="0"/>
        </a:defRPr>
      </a:lvl2pPr>
      <a:lvl3pPr algn="ctr" rtl="0" eaLnBrk="1" fontAlgn="base" hangingPunct="1">
        <a:spcBef>
          <a:spcPct val="0"/>
        </a:spcBef>
        <a:spcAft>
          <a:spcPct val="0"/>
        </a:spcAft>
        <a:defRPr sz="4400">
          <a:solidFill>
            <a:schemeClr val="tx1"/>
          </a:solidFill>
          <a:latin typeface="Helvetica" pitchFamily="34" charset="0"/>
        </a:defRPr>
      </a:lvl3pPr>
      <a:lvl4pPr algn="ctr" rtl="0" eaLnBrk="1" fontAlgn="base" hangingPunct="1">
        <a:spcBef>
          <a:spcPct val="0"/>
        </a:spcBef>
        <a:spcAft>
          <a:spcPct val="0"/>
        </a:spcAft>
        <a:defRPr sz="4400">
          <a:solidFill>
            <a:schemeClr val="tx1"/>
          </a:solidFill>
          <a:latin typeface="Helvetica" pitchFamily="34" charset="0"/>
        </a:defRPr>
      </a:lvl4pPr>
      <a:lvl5pPr algn="ctr" rtl="0" eaLnBrk="1" fontAlgn="base" hangingPunct="1">
        <a:spcBef>
          <a:spcPct val="0"/>
        </a:spcBef>
        <a:spcAft>
          <a:spcPct val="0"/>
        </a:spcAft>
        <a:defRPr sz="4400">
          <a:solidFill>
            <a:schemeClr val="tx1"/>
          </a:solidFill>
          <a:latin typeface="Helvetica" pitchFamily="34" charset="0"/>
        </a:defRPr>
      </a:lvl5pPr>
      <a:lvl6pPr marL="457200" algn="ctr" rtl="0" eaLnBrk="1" fontAlgn="base" hangingPunct="1">
        <a:spcBef>
          <a:spcPct val="0"/>
        </a:spcBef>
        <a:spcAft>
          <a:spcPct val="0"/>
        </a:spcAft>
        <a:defRPr sz="4400">
          <a:solidFill>
            <a:schemeClr val="tx1"/>
          </a:solidFill>
          <a:latin typeface="Helvetica" pitchFamily="34" charset="0"/>
        </a:defRPr>
      </a:lvl6pPr>
      <a:lvl7pPr marL="914400" algn="ctr" rtl="0" eaLnBrk="1" fontAlgn="base" hangingPunct="1">
        <a:spcBef>
          <a:spcPct val="0"/>
        </a:spcBef>
        <a:spcAft>
          <a:spcPct val="0"/>
        </a:spcAft>
        <a:defRPr sz="4400">
          <a:solidFill>
            <a:schemeClr val="tx1"/>
          </a:solidFill>
          <a:latin typeface="Helvetica" pitchFamily="34" charset="0"/>
        </a:defRPr>
      </a:lvl7pPr>
      <a:lvl8pPr marL="1371600" algn="ctr" rtl="0" eaLnBrk="1" fontAlgn="base" hangingPunct="1">
        <a:spcBef>
          <a:spcPct val="0"/>
        </a:spcBef>
        <a:spcAft>
          <a:spcPct val="0"/>
        </a:spcAft>
        <a:defRPr sz="4400">
          <a:solidFill>
            <a:schemeClr val="tx1"/>
          </a:solidFill>
          <a:latin typeface="Helvetica" pitchFamily="34" charset="0"/>
        </a:defRPr>
      </a:lvl8pPr>
      <a:lvl9pPr marL="1828800" algn="ctr" rtl="0" eaLnBrk="1" fontAlgn="base" hangingPunct="1">
        <a:spcBef>
          <a:spcPct val="0"/>
        </a:spcBef>
        <a:spcAft>
          <a:spcPct val="0"/>
        </a:spcAft>
        <a:defRPr sz="4400">
          <a:solidFill>
            <a:schemeClr val="tx1"/>
          </a:solidFill>
          <a:latin typeface="Helvetica"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2">
              <a:lumMod val="75000"/>
            </a:schemeClr>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2">
              <a:lumMod val="75000"/>
            </a:schemeClr>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2">
              <a:lumMod val="75000"/>
            </a:schemeClr>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20FA32-49B9-471E-A9B5-F3A70E9395C2}" type="datetime1">
              <a:rPr lang="en-CA" smtClean="0">
                <a:solidFill>
                  <a:prstClr val="black">
                    <a:tint val="75000"/>
                  </a:prstClr>
                </a:solidFill>
              </a:rPr>
              <a:pPr/>
              <a:t>2018-04-26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Confidential</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6937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914400" rtl="0" eaLnBrk="1" latinLnBrk="0" hangingPunct="1">
        <a:spcBef>
          <a:spcPct val="0"/>
        </a:spcBef>
        <a:buNone/>
        <a:defRPr sz="4400" kern="1200">
          <a:solidFill>
            <a:schemeClr val="accent1">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3.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4.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5.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6.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7.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8.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9.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png"/><Relationship Id="rId3" Type="http://schemas.openxmlformats.org/officeDocument/2006/relationships/chart" Target="../charts/char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11.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12.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13.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14.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chart" Target="../charts/chart15.xml"/><Relationship Id="rId4" Type="http://schemas.openxmlformats.org/officeDocument/2006/relationships/image" Target="../media/image11.png"/><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16.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17.xml"/><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18.xml"/><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19.xml"/><Relationship Id="rId3"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20.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mailto:info@nanosresearch.com" TargetMode="External"/><Relationship Id="rId5" Type="http://schemas.openxmlformats.org/officeDocument/2006/relationships/image" Target="../media/image11.png"/><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jpeg"/><Relationship Id="rId1" Type="http://schemas.openxmlformats.org/officeDocument/2006/relationships/slideLayout" Target="../slideLayouts/slideLayout23.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1.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png"/><Relationship Id="rId3"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553"/>
            <a:ext cx="12192000" cy="8128000"/>
          </a:xfrm>
          <a:prstGeom prst="rect">
            <a:avLst/>
          </a:prstGeom>
        </p:spPr>
      </p:pic>
      <p:sp>
        <p:nvSpPr>
          <p:cNvPr id="6" name="Rectangle 5"/>
          <p:cNvSpPr/>
          <p:nvPr/>
        </p:nvSpPr>
        <p:spPr>
          <a:xfrm>
            <a:off x="-190500" y="-347467"/>
            <a:ext cx="12572999" cy="8378914"/>
          </a:xfrm>
          <a:prstGeom prst="rect">
            <a:avLst/>
          </a:prstGeom>
          <a:solidFill>
            <a:srgbClr val="09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86502" y="5974368"/>
            <a:ext cx="1436555" cy="720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9664" y="675411"/>
            <a:ext cx="7489135" cy="5173500"/>
          </a:xfrm>
          <a:prstGeom prst="rect">
            <a:avLst/>
          </a:prstGeom>
        </p:spPr>
      </p:pic>
    </p:spTree>
    <p:extLst>
      <p:ext uri="{BB962C8B-B14F-4D97-AF65-F5344CB8AC3E}">
        <p14:creationId xmlns:p14="http://schemas.microsoft.com/office/powerpoint/2010/main" val="690593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10</a:t>
            </a:fld>
            <a:endParaRPr lang="en-CA">
              <a:solidFill>
                <a:prstClr val="black">
                  <a:tint val="75000"/>
                </a:prstClr>
              </a:solidFill>
            </a:endParaRPr>
          </a:p>
        </p:txBody>
      </p:sp>
      <p:sp>
        <p:nvSpPr>
          <p:cNvPr id="6" name="Title 5"/>
          <p:cNvSpPr>
            <a:spLocks noGrp="1"/>
          </p:cNvSpPr>
          <p:nvPr>
            <p:ph type="title" idx="4294967295"/>
          </p:nvPr>
        </p:nvSpPr>
        <p:spPr>
          <a:xfrm>
            <a:off x="587388" y="0"/>
            <a:ext cx="11604612" cy="1220054"/>
          </a:xfrm>
        </p:spPr>
        <p:txBody>
          <a:bodyPr>
            <a:normAutofit/>
          </a:bodyPr>
          <a:lstStyle/>
          <a:p>
            <a:r>
              <a:rPr lang="en-CA" dirty="0"/>
              <a:t>Affordability of home ownership</a:t>
            </a:r>
          </a:p>
        </p:txBody>
      </p:sp>
      <p:graphicFrame>
        <p:nvGraphicFramePr>
          <p:cNvPr id="11" name="Chart 10"/>
          <p:cNvGraphicFramePr>
            <a:graphicFrameLocks/>
          </p:cNvGraphicFramePr>
          <p:nvPr>
            <p:extLst/>
          </p:nvPr>
        </p:nvGraphicFramePr>
        <p:xfrm>
          <a:off x="1055440" y="1088740"/>
          <a:ext cx="9793088" cy="37444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Table 11"/>
          <p:cNvGraphicFramePr>
            <a:graphicFrameLocks noGrp="1"/>
          </p:cNvGraphicFramePr>
          <p:nvPr>
            <p:extLst/>
          </p:nvPr>
        </p:nvGraphicFramePr>
        <p:xfrm>
          <a:off x="10848528" y="1016732"/>
          <a:ext cx="1015317" cy="2954002"/>
        </p:xfrm>
        <a:graphic>
          <a:graphicData uri="http://schemas.openxmlformats.org/drawingml/2006/table">
            <a:tbl>
              <a:tblPr firstRow="1" bandRow="1">
                <a:tableStyleId>{5C22544A-7EE6-4342-B048-85BDC9FD1C3A}</a:tableStyleId>
              </a:tblPr>
              <a:tblGrid>
                <a:gridCol w="1015317">
                  <a:extLst>
                    <a:ext uri="{9D8B030D-6E8A-4147-A177-3AD203B41FA5}">
                      <a16:colId xmlns="" xmlns:a16="http://schemas.microsoft.com/office/drawing/2014/main" val="20000"/>
                    </a:ext>
                  </a:extLst>
                </a:gridCol>
              </a:tblGrid>
              <a:tr h="379514">
                <a:tc>
                  <a:txBody>
                    <a:bodyPr/>
                    <a:lstStyle/>
                    <a:p>
                      <a:pPr algn="ctr"/>
                      <a:r>
                        <a:rPr lang="en-CA" sz="1200" dirty="0"/>
                        <a:t>Net Score</a:t>
                      </a:r>
                    </a:p>
                  </a:txBody>
                  <a:tcPr marL="87840" marR="87840" marT="43920" marB="43920" anchor="ctr">
                    <a:solidFill>
                      <a:schemeClr val="tx2">
                        <a:lumMod val="75000"/>
                      </a:schemeClr>
                    </a:solidFill>
                  </a:tcPr>
                </a:tc>
                <a:extLst>
                  <a:ext uri="{0D108BD9-81ED-4DB2-BD59-A6C34878D82A}">
                    <a16:rowId xmlns="" xmlns:a16="http://schemas.microsoft.com/office/drawing/2014/main" val="10000"/>
                  </a:ext>
                </a:extLst>
              </a:tr>
              <a:tr h="539298">
                <a:tc>
                  <a:txBody>
                    <a:bodyPr/>
                    <a:lstStyle/>
                    <a:p>
                      <a:pPr algn="ctr"/>
                      <a:r>
                        <a:rPr lang="en-CA" sz="1600" dirty="0" smtClean="0">
                          <a:solidFill>
                            <a:schemeClr val="tx2">
                              <a:lumMod val="75000"/>
                            </a:schemeClr>
                          </a:solidFill>
                        </a:rPr>
                        <a:t>+27.5</a:t>
                      </a:r>
                      <a:endParaRPr lang="en-CA" sz="16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1"/>
                  </a:ext>
                </a:extLst>
              </a:tr>
              <a:tr h="478297">
                <a:tc>
                  <a:txBody>
                    <a:bodyPr/>
                    <a:lstStyle/>
                    <a:p>
                      <a:pPr algn="ctr"/>
                      <a:endParaRPr lang="en-CA" sz="700" dirty="0">
                        <a:solidFill>
                          <a:schemeClr val="tx2">
                            <a:lumMod val="75000"/>
                          </a:schemeClr>
                        </a:solidFill>
                      </a:endParaRPr>
                    </a:p>
                  </a:txBody>
                  <a:tcPr marL="87840" marR="87840" marT="43920" marB="43920" anchor="ctr">
                    <a:solidFill>
                      <a:schemeClr val="bg1"/>
                    </a:solidFill>
                  </a:tcPr>
                </a:tc>
                <a:extLst>
                  <a:ext uri="{0D108BD9-81ED-4DB2-BD59-A6C34878D82A}">
                    <a16:rowId xmlns="" xmlns:a16="http://schemas.microsoft.com/office/drawing/2014/main" val="10002"/>
                  </a:ext>
                </a:extLst>
              </a:tr>
              <a:tr h="539298">
                <a:tc>
                  <a:txBody>
                    <a:bodyPr/>
                    <a:lstStyle/>
                    <a:p>
                      <a:pPr algn="ctr"/>
                      <a:r>
                        <a:rPr lang="en-CA" sz="1600" dirty="0" smtClean="0">
                          <a:solidFill>
                            <a:schemeClr val="tx2">
                              <a:lumMod val="75000"/>
                            </a:schemeClr>
                          </a:solidFill>
                        </a:rPr>
                        <a:t>+40.4</a:t>
                      </a:r>
                      <a:endParaRPr lang="en-CA" sz="16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3"/>
                  </a:ext>
                </a:extLst>
              </a:tr>
              <a:tr h="478297">
                <a:tc>
                  <a:txBody>
                    <a:bodyPr/>
                    <a:lstStyle/>
                    <a:p>
                      <a:pPr algn="ctr"/>
                      <a:endParaRPr lang="en-CA" sz="700" dirty="0">
                        <a:solidFill>
                          <a:schemeClr val="tx2">
                            <a:lumMod val="75000"/>
                          </a:schemeClr>
                        </a:solidFill>
                      </a:endParaRPr>
                    </a:p>
                  </a:txBody>
                  <a:tcPr marL="87840" marR="87840" marT="43920" marB="43920" anchor="ctr">
                    <a:solidFill>
                      <a:schemeClr val="bg1"/>
                    </a:solidFill>
                  </a:tcPr>
                </a:tc>
                <a:extLst>
                  <a:ext uri="{0D108BD9-81ED-4DB2-BD59-A6C34878D82A}">
                    <a16:rowId xmlns="" xmlns:a16="http://schemas.microsoft.com/office/drawing/2014/main" val="10004"/>
                  </a:ext>
                </a:extLst>
              </a:tr>
              <a:tr h="539298">
                <a:tc>
                  <a:txBody>
                    <a:bodyPr/>
                    <a:lstStyle/>
                    <a:p>
                      <a:pPr algn="ctr"/>
                      <a:r>
                        <a:rPr lang="en-CA" sz="1600" dirty="0" smtClean="0">
                          <a:solidFill>
                            <a:schemeClr val="tx2">
                              <a:lumMod val="75000"/>
                            </a:schemeClr>
                          </a:solidFill>
                        </a:rPr>
                        <a:t>+22.6</a:t>
                      </a:r>
                      <a:endParaRPr lang="en-CA" sz="16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5"/>
                  </a:ext>
                </a:extLst>
              </a:tr>
            </a:tbl>
          </a:graphicData>
        </a:graphic>
      </p:graphicFrame>
      <p:sp>
        <p:nvSpPr>
          <p:cNvPr id="14" name="Rectangle 13"/>
          <p:cNvSpPr/>
          <p:nvPr/>
        </p:nvSpPr>
        <p:spPr>
          <a:xfrm>
            <a:off x="2783632" y="5229200"/>
            <a:ext cx="7272808" cy="1049801"/>
          </a:xfrm>
          <a:prstGeom prst="rect">
            <a:avLst/>
          </a:prstGeom>
        </p:spPr>
        <p:txBody>
          <a:bodyPr wrap="square" lIns="64288" tIns="32144" rIns="64288" bIns="32144">
            <a:spAutoFit/>
          </a:bodyPr>
          <a:lstStyle/>
          <a:p>
            <a:pPr defTabSz="410730" fontAlgn="base">
              <a:spcBef>
                <a:spcPct val="0"/>
              </a:spcBef>
              <a:spcAft>
                <a:spcPct val="0"/>
              </a:spcAft>
              <a:defRPr/>
            </a:pPr>
            <a:r>
              <a:rPr lang="en-US" sz="1600" b="1" dirty="0">
                <a:solidFill>
                  <a:srgbClr val="4F81BD">
                    <a:lumMod val="50000"/>
                  </a:srgbClr>
                </a:solidFill>
                <a:cs typeface="Arial" pitchFamily="34" charset="0"/>
              </a:rPr>
              <a:t>QUESTION – </a:t>
            </a:r>
            <a:r>
              <a:rPr lang="en-CA" sz="1600" dirty="0">
                <a:solidFill>
                  <a:srgbClr val="4F81BD">
                    <a:lumMod val="50000"/>
                  </a:srgbClr>
                </a:solidFill>
                <a:cs typeface="Arial" pitchFamily="34" charset="0"/>
              </a:rPr>
              <a:t>Do you agree, somewhat agree, somewhat disagree, disagree with the following statements? [RANDOMIZE]</a:t>
            </a:r>
          </a:p>
          <a:p>
            <a:pPr defTabSz="410730" fontAlgn="base">
              <a:spcBef>
                <a:spcPct val="0"/>
              </a:spcBef>
              <a:spcAft>
                <a:spcPct val="0"/>
              </a:spcAft>
              <a:defRPr/>
            </a:pPr>
            <a:endParaRPr lang="en-CA" sz="1600" dirty="0">
              <a:solidFill>
                <a:srgbClr val="4F81BD">
                  <a:lumMod val="50000"/>
                </a:srgbClr>
              </a:solidFill>
              <a:cs typeface="Arial" pitchFamily="34" charset="0"/>
            </a:endParaRPr>
          </a:p>
          <a:p>
            <a:pPr defTabSz="410730" fontAlgn="base">
              <a:spcBef>
                <a:spcPct val="0"/>
              </a:spcBef>
              <a:spcAft>
                <a:spcPct val="0"/>
              </a:spcAft>
              <a:defRPr/>
            </a:pPr>
            <a:r>
              <a:rPr lang="en-CA" sz="1600" b="1" dirty="0">
                <a:solidFill>
                  <a:srgbClr val="4F81BD">
                    <a:lumMod val="50000"/>
                  </a:srgbClr>
                </a:solidFill>
                <a:cs typeface="Arial" pitchFamily="34" charset="0"/>
              </a:rPr>
              <a:t>Home ownership is unaffordable in my neighborhood</a:t>
            </a:r>
            <a:endParaRPr lang="en-US" sz="1600" b="1" dirty="0">
              <a:solidFill>
                <a:srgbClr val="4F81BD">
                  <a:lumMod val="50000"/>
                </a:srgbClr>
              </a:solidFill>
              <a:cs typeface="Arial" pitchFamily="34" charset="0"/>
            </a:endParaRPr>
          </a:p>
        </p:txBody>
      </p:sp>
      <p:pic>
        <p:nvPicPr>
          <p:cNvPr id="9" name="Picture 8" descr="Picture2.png"/>
          <p:cNvPicPr>
            <a:picLocks noChangeAspect="1"/>
          </p:cNvPicPr>
          <p:nvPr/>
        </p:nvPicPr>
        <p:blipFill>
          <a:blip r:embed="rId3" cstate="print"/>
          <a:srcRect/>
          <a:stretch>
            <a:fillRect/>
          </a:stretch>
        </p:blipFill>
        <p:spPr bwMode="auto">
          <a:xfrm>
            <a:off x="-36512" y="3970734"/>
            <a:ext cx="2452688" cy="2914650"/>
          </a:xfrm>
          <a:prstGeom prst="rect">
            <a:avLst/>
          </a:prstGeom>
          <a:noFill/>
          <a:ln w="9525">
            <a:noFill/>
            <a:miter lim="800000"/>
            <a:headEnd/>
            <a:tailEnd/>
          </a:ln>
        </p:spPr>
      </p:pic>
    </p:spTree>
    <p:extLst>
      <p:ext uri="{BB962C8B-B14F-4D97-AF65-F5344CB8AC3E}">
        <p14:creationId xmlns:p14="http://schemas.microsoft.com/office/powerpoint/2010/main" val="1177714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11</a:t>
            </a:fld>
            <a:endParaRPr lang="en-CA">
              <a:solidFill>
                <a:prstClr val="black">
                  <a:tint val="75000"/>
                </a:prstClr>
              </a:solidFill>
            </a:endParaRPr>
          </a:p>
        </p:txBody>
      </p:sp>
      <p:sp>
        <p:nvSpPr>
          <p:cNvPr id="6" name="Title 5"/>
          <p:cNvSpPr>
            <a:spLocks noGrp="1"/>
          </p:cNvSpPr>
          <p:nvPr>
            <p:ph type="title" idx="4294967295"/>
          </p:nvPr>
        </p:nvSpPr>
        <p:spPr>
          <a:xfrm>
            <a:off x="587389" y="1"/>
            <a:ext cx="11604612" cy="1105466"/>
          </a:xfrm>
        </p:spPr>
        <p:txBody>
          <a:bodyPr>
            <a:normAutofit/>
          </a:bodyPr>
          <a:lstStyle/>
          <a:p>
            <a:r>
              <a:rPr lang="en-CA" dirty="0"/>
              <a:t>Barriers to owning a home</a:t>
            </a:r>
          </a:p>
        </p:txBody>
      </p:sp>
      <p:sp>
        <p:nvSpPr>
          <p:cNvPr id="10" name="Rectangle 9"/>
          <p:cNvSpPr/>
          <p:nvPr/>
        </p:nvSpPr>
        <p:spPr>
          <a:xfrm>
            <a:off x="2586292" y="5905943"/>
            <a:ext cx="8442256" cy="557358"/>
          </a:xfrm>
          <a:prstGeom prst="rect">
            <a:avLst/>
          </a:prstGeom>
        </p:spPr>
        <p:txBody>
          <a:bodyPr wrap="square" lIns="64288" tIns="32144" rIns="64288" bIns="32144">
            <a:spAutoFit/>
          </a:bodyPr>
          <a:lstStyle/>
          <a:p>
            <a:pPr defTabSz="410730" fontAlgn="base">
              <a:spcBef>
                <a:spcPct val="0"/>
              </a:spcBef>
              <a:spcAft>
                <a:spcPct val="0"/>
              </a:spcAft>
              <a:defRPr/>
            </a:pPr>
            <a:r>
              <a:rPr lang="en-US" sz="1600" b="1" dirty="0">
                <a:solidFill>
                  <a:srgbClr val="4F81BD">
                    <a:lumMod val="50000"/>
                  </a:srgbClr>
                </a:solidFill>
                <a:cs typeface="Arial" pitchFamily="34" charset="0"/>
              </a:rPr>
              <a:t>QUESTION – </a:t>
            </a:r>
            <a:r>
              <a:rPr lang="en-CA" sz="1600" dirty="0">
                <a:solidFill>
                  <a:srgbClr val="4F81BD">
                    <a:lumMod val="50000"/>
                  </a:srgbClr>
                </a:solidFill>
                <a:cs typeface="Arial" pitchFamily="34" charset="0"/>
              </a:rPr>
              <a:t>Please rank the most important and the second most important barrier to you owning a home [RANDOMIZE]</a:t>
            </a:r>
            <a:endParaRPr lang="en-US" sz="1600" dirty="0">
              <a:solidFill>
                <a:srgbClr val="4F81BD">
                  <a:lumMod val="50000"/>
                </a:srgbClr>
              </a:solidFill>
              <a:cs typeface="Arial" pitchFamily="34" charset="0"/>
            </a:endParaRPr>
          </a:p>
        </p:txBody>
      </p:sp>
      <p:pic>
        <p:nvPicPr>
          <p:cNvPr id="9" name="Picture 8" descr="Picture2.png"/>
          <p:cNvPicPr>
            <a:picLocks noChangeAspect="1"/>
          </p:cNvPicPr>
          <p:nvPr/>
        </p:nvPicPr>
        <p:blipFill>
          <a:blip r:embed="rId2" cstate="print"/>
          <a:srcRect/>
          <a:stretch>
            <a:fillRect/>
          </a:stretch>
        </p:blipFill>
        <p:spPr bwMode="auto">
          <a:xfrm>
            <a:off x="-36512" y="3970734"/>
            <a:ext cx="2452688" cy="2914650"/>
          </a:xfrm>
          <a:prstGeom prst="rect">
            <a:avLst/>
          </a:prstGeom>
          <a:noFill/>
          <a:ln w="9525">
            <a:noFill/>
            <a:miter lim="800000"/>
            <a:headEnd/>
            <a:tailEnd/>
          </a:ln>
        </p:spPr>
      </p:pic>
      <p:graphicFrame>
        <p:nvGraphicFramePr>
          <p:cNvPr id="7" name="Table 6"/>
          <p:cNvGraphicFramePr>
            <a:graphicFrameLocks noGrp="1"/>
          </p:cNvGraphicFramePr>
          <p:nvPr>
            <p:extLst/>
          </p:nvPr>
        </p:nvGraphicFramePr>
        <p:xfrm>
          <a:off x="2063552" y="1101872"/>
          <a:ext cx="8424936" cy="4545896"/>
        </p:xfrm>
        <a:graphic>
          <a:graphicData uri="http://schemas.openxmlformats.org/drawingml/2006/table">
            <a:tbl>
              <a:tblPr firstRow="1" bandRow="1">
                <a:tableStyleId>{5C22544A-7EE6-4342-B048-85BDC9FD1C3A}</a:tableStyleId>
              </a:tblPr>
              <a:tblGrid>
                <a:gridCol w="3874926">
                  <a:extLst>
                    <a:ext uri="{9D8B030D-6E8A-4147-A177-3AD203B41FA5}">
                      <a16:colId xmlns="" xmlns:a16="http://schemas.microsoft.com/office/drawing/2014/main" val="20000"/>
                    </a:ext>
                  </a:extLst>
                </a:gridCol>
                <a:gridCol w="2220776">
                  <a:extLst>
                    <a:ext uri="{9D8B030D-6E8A-4147-A177-3AD203B41FA5}">
                      <a16:colId xmlns="" xmlns:a16="http://schemas.microsoft.com/office/drawing/2014/main" val="20001"/>
                    </a:ext>
                  </a:extLst>
                </a:gridCol>
                <a:gridCol w="2329234">
                  <a:extLst>
                    <a:ext uri="{9D8B030D-6E8A-4147-A177-3AD203B41FA5}">
                      <a16:colId xmlns="" xmlns:a16="http://schemas.microsoft.com/office/drawing/2014/main" val="20002"/>
                    </a:ext>
                  </a:extLst>
                </a:gridCol>
              </a:tblGrid>
              <a:tr h="710176">
                <a:tc>
                  <a:txBody>
                    <a:bodyPr/>
                    <a:lstStyle/>
                    <a:p>
                      <a:pPr algn="ctr"/>
                      <a:endParaRPr lang="en-CA" sz="1200" dirty="0"/>
                    </a:p>
                  </a:txBody>
                  <a:tcPr>
                    <a:solidFill>
                      <a:schemeClr val="tx2">
                        <a:lumMod val="75000"/>
                      </a:schemeClr>
                    </a:solidFill>
                  </a:tcPr>
                </a:tc>
                <a:tc>
                  <a:txBody>
                    <a:bodyPr/>
                    <a:lstStyle/>
                    <a:p>
                      <a:pPr algn="ctr"/>
                      <a:r>
                        <a:rPr lang="en-CA" sz="1600" dirty="0"/>
                        <a:t>Most important </a:t>
                      </a:r>
                    </a:p>
                    <a:p>
                      <a:pPr algn="ctr"/>
                      <a:r>
                        <a:rPr lang="en-CA" sz="1600" dirty="0"/>
                        <a:t>(</a:t>
                      </a:r>
                      <a:r>
                        <a:rPr lang="en-CA" sz="1600" dirty="0" smtClean="0"/>
                        <a:t>n=2098)</a:t>
                      </a:r>
                      <a:endParaRPr lang="en-CA" sz="1600" dirty="0"/>
                    </a:p>
                  </a:txBody>
                  <a:tcPr anchor="b">
                    <a:solidFill>
                      <a:schemeClr val="tx2">
                        <a:lumMod val="75000"/>
                      </a:schemeClr>
                    </a:solidFill>
                  </a:tcPr>
                </a:tc>
                <a:tc>
                  <a:txBody>
                    <a:bodyPr/>
                    <a:lstStyle/>
                    <a:p>
                      <a:pPr algn="ctr"/>
                      <a:r>
                        <a:rPr lang="en-CA" sz="1600" dirty="0"/>
                        <a:t>Second most important</a:t>
                      </a:r>
                    </a:p>
                    <a:p>
                      <a:pPr algn="ctr"/>
                      <a:r>
                        <a:rPr lang="en-CA" sz="1600" dirty="0"/>
                        <a:t>(</a:t>
                      </a:r>
                      <a:r>
                        <a:rPr lang="en-CA" sz="1600" dirty="0" smtClean="0"/>
                        <a:t>n=1471)</a:t>
                      </a:r>
                      <a:endParaRPr lang="en-CA" sz="1600" dirty="0"/>
                    </a:p>
                  </a:txBody>
                  <a:tcPr anchor="b">
                    <a:solidFill>
                      <a:schemeClr val="tx2">
                        <a:lumMod val="75000"/>
                      </a:schemeClr>
                    </a:solidFill>
                  </a:tcPr>
                </a:tc>
                <a:extLst>
                  <a:ext uri="{0D108BD9-81ED-4DB2-BD59-A6C34878D82A}">
                    <a16:rowId xmlns="" xmlns:a16="http://schemas.microsoft.com/office/drawing/2014/main" val="10000"/>
                  </a:ext>
                </a:extLst>
              </a:tr>
              <a:tr h="3749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dirty="0">
                          <a:solidFill>
                            <a:schemeClr val="tx2">
                              <a:lumMod val="75000"/>
                            </a:schemeClr>
                          </a:solidFill>
                        </a:rPr>
                        <a:t>Saving enough of a down payment</a:t>
                      </a:r>
                    </a:p>
                  </a:txBody>
                  <a:tcPr anchor="ctr"/>
                </a:tc>
                <a:tc>
                  <a:txBody>
                    <a:bodyPr/>
                    <a:lstStyle/>
                    <a:p>
                      <a:pPr algn="ctr" fontAlgn="t"/>
                      <a:r>
                        <a:rPr lang="en-CA" sz="1800" b="0" i="0" u="none" strike="noStrike" dirty="0" smtClean="0">
                          <a:solidFill>
                            <a:schemeClr val="tx2">
                              <a:lumMod val="75000"/>
                            </a:schemeClr>
                          </a:solidFill>
                          <a:latin typeface="+mn-lt"/>
                        </a:rPr>
                        <a:t>46.9%</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22.7%</a:t>
                      </a:r>
                      <a:endParaRPr lang="en-CA" sz="1800" b="0" i="0" u="none" strike="noStrike" dirty="0">
                        <a:solidFill>
                          <a:schemeClr val="tx2">
                            <a:lumMod val="75000"/>
                          </a:schemeClr>
                        </a:solidFill>
                        <a:latin typeface="+mn-lt"/>
                      </a:endParaRPr>
                    </a:p>
                  </a:txBody>
                  <a:tcPr marL="9525" marR="9525" marT="9525" marB="0" anchor="ctr"/>
                </a:tc>
                <a:extLst>
                  <a:ext uri="{0D108BD9-81ED-4DB2-BD59-A6C34878D82A}">
                    <a16:rowId xmlns="" xmlns:a16="http://schemas.microsoft.com/office/drawing/2014/main" val="10001"/>
                  </a:ext>
                </a:extLst>
              </a:tr>
              <a:tr h="3749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dirty="0">
                          <a:solidFill>
                            <a:schemeClr val="tx2">
                              <a:lumMod val="75000"/>
                            </a:schemeClr>
                          </a:solidFill>
                        </a:rPr>
                        <a:t>Getting a mortgage approved</a:t>
                      </a:r>
                    </a:p>
                  </a:txBody>
                  <a:tcPr anchor="ctr"/>
                </a:tc>
                <a:tc>
                  <a:txBody>
                    <a:bodyPr/>
                    <a:lstStyle/>
                    <a:p>
                      <a:pPr algn="ctr" fontAlgn="t"/>
                      <a:r>
                        <a:rPr lang="en-CA" sz="1800" b="0" i="0" u="none" strike="noStrike" dirty="0" smtClean="0">
                          <a:solidFill>
                            <a:schemeClr val="tx2">
                              <a:lumMod val="75000"/>
                            </a:schemeClr>
                          </a:solidFill>
                          <a:latin typeface="+mn-lt"/>
                        </a:rPr>
                        <a:t>13.2%</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26.4%</a:t>
                      </a:r>
                      <a:endParaRPr lang="en-CA" sz="1800" b="0" i="0" u="none" strike="noStrike" dirty="0">
                        <a:solidFill>
                          <a:schemeClr val="tx2">
                            <a:lumMod val="75000"/>
                          </a:schemeClr>
                        </a:solidFill>
                        <a:latin typeface="+mn-lt"/>
                      </a:endParaRPr>
                    </a:p>
                  </a:txBody>
                  <a:tcPr marL="9525" marR="9525" marT="9525" marB="0" anchor="ctr"/>
                </a:tc>
              </a:tr>
              <a:tr h="3674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dirty="0">
                          <a:solidFill>
                            <a:schemeClr val="tx2">
                              <a:lumMod val="75000"/>
                            </a:schemeClr>
                          </a:solidFill>
                        </a:rPr>
                        <a:t>Personal debt</a:t>
                      </a:r>
                    </a:p>
                  </a:txBody>
                  <a:tcPr anchor="ctr"/>
                </a:tc>
                <a:tc>
                  <a:txBody>
                    <a:bodyPr/>
                    <a:lstStyle/>
                    <a:p>
                      <a:pPr algn="ctr" fontAlgn="t"/>
                      <a:r>
                        <a:rPr lang="en-CA" sz="1800" b="0" i="0" u="none" strike="noStrike" dirty="0" smtClean="0">
                          <a:solidFill>
                            <a:schemeClr val="tx2">
                              <a:lumMod val="75000"/>
                            </a:schemeClr>
                          </a:solidFill>
                          <a:latin typeface="+mn-lt"/>
                        </a:rPr>
                        <a:t>12.2%</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18.8%</a:t>
                      </a:r>
                      <a:endParaRPr lang="en-CA" sz="1800" b="0" i="0" u="none" strike="noStrike" dirty="0">
                        <a:solidFill>
                          <a:schemeClr val="tx2">
                            <a:lumMod val="75000"/>
                          </a:schemeClr>
                        </a:solidFill>
                        <a:latin typeface="+mn-lt"/>
                      </a:endParaRPr>
                    </a:p>
                  </a:txBody>
                  <a:tcPr marL="9525" marR="9525" marT="9525" marB="0" anchor="ctr"/>
                </a:tc>
                <a:extLst>
                  <a:ext uri="{0D108BD9-81ED-4DB2-BD59-A6C34878D82A}">
                    <a16:rowId xmlns="" xmlns:a16="http://schemas.microsoft.com/office/drawing/2014/main" val="10002"/>
                  </a:ext>
                </a:extLst>
              </a:tr>
              <a:tr h="4927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dirty="0">
                          <a:solidFill>
                            <a:schemeClr val="tx2">
                              <a:lumMod val="75000"/>
                            </a:schemeClr>
                          </a:solidFill>
                        </a:rPr>
                        <a:t>Finding the right home for me or my family (e.g. unit size too small)</a:t>
                      </a:r>
                    </a:p>
                  </a:txBody>
                  <a:tcPr anchor="ctr"/>
                </a:tc>
                <a:tc>
                  <a:txBody>
                    <a:bodyPr/>
                    <a:lstStyle/>
                    <a:p>
                      <a:pPr algn="ctr" fontAlgn="t"/>
                      <a:r>
                        <a:rPr lang="en-CA" sz="1800" b="0" i="0" u="none" strike="noStrike" dirty="0" smtClean="0">
                          <a:solidFill>
                            <a:schemeClr val="tx2">
                              <a:lumMod val="75000"/>
                            </a:schemeClr>
                          </a:solidFill>
                          <a:latin typeface="+mn-lt"/>
                        </a:rPr>
                        <a:t>6.4%</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9.3%</a:t>
                      </a:r>
                      <a:endParaRPr lang="en-CA" sz="1800" b="0" i="0" u="none" strike="noStrike" dirty="0">
                        <a:solidFill>
                          <a:schemeClr val="tx2">
                            <a:lumMod val="75000"/>
                          </a:schemeClr>
                        </a:solidFill>
                        <a:latin typeface="+mn-lt"/>
                      </a:endParaRPr>
                    </a:p>
                  </a:txBody>
                  <a:tcPr marL="9525" marR="9525" marT="9525" marB="0" anchor="ctr"/>
                </a:tc>
              </a:tr>
              <a:tr h="4927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dirty="0">
                          <a:solidFill>
                            <a:schemeClr val="tx2">
                              <a:lumMod val="75000"/>
                            </a:schemeClr>
                          </a:solidFill>
                        </a:rPr>
                        <a:t>Affording the closing costs (land transfer tax, moving costs, legal fees)</a:t>
                      </a:r>
                    </a:p>
                  </a:txBody>
                  <a:tcPr anchor="ctr"/>
                </a:tc>
                <a:tc>
                  <a:txBody>
                    <a:bodyPr/>
                    <a:lstStyle/>
                    <a:p>
                      <a:pPr algn="ctr" fontAlgn="t"/>
                      <a:r>
                        <a:rPr lang="en-CA" sz="1800" b="0" i="0" u="none" strike="noStrike" dirty="0" smtClean="0">
                          <a:solidFill>
                            <a:schemeClr val="tx2">
                              <a:lumMod val="75000"/>
                            </a:schemeClr>
                          </a:solidFill>
                          <a:latin typeface="+mn-lt"/>
                        </a:rPr>
                        <a:t>5.9%</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11.5%</a:t>
                      </a:r>
                      <a:endParaRPr lang="en-CA" sz="1800" b="0" i="0" u="none" strike="noStrike" dirty="0">
                        <a:solidFill>
                          <a:schemeClr val="tx2">
                            <a:lumMod val="75000"/>
                          </a:schemeClr>
                        </a:solidFill>
                        <a:latin typeface="+mn-lt"/>
                      </a:endParaRPr>
                    </a:p>
                  </a:txBody>
                  <a:tcPr marL="9525" marR="9525" marT="9525" marB="0" anchor="ctr"/>
                </a:tc>
                <a:extLst>
                  <a:ext uri="{0D108BD9-81ED-4DB2-BD59-A6C34878D82A}">
                    <a16:rowId xmlns="" xmlns:a16="http://schemas.microsoft.com/office/drawing/2014/main" val="10003"/>
                  </a:ext>
                </a:extLst>
              </a:tr>
              <a:tr h="4881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dirty="0">
                          <a:solidFill>
                            <a:schemeClr val="tx2">
                              <a:lumMod val="75000"/>
                            </a:schemeClr>
                          </a:solidFill>
                        </a:rPr>
                        <a:t>Uncertainty in the housing market</a:t>
                      </a:r>
                    </a:p>
                  </a:txBody>
                  <a:tcPr anchor="ctr"/>
                </a:tc>
                <a:tc>
                  <a:txBody>
                    <a:bodyPr/>
                    <a:lstStyle/>
                    <a:p>
                      <a:pPr algn="ctr" fontAlgn="t"/>
                      <a:r>
                        <a:rPr lang="en-CA" sz="1800" b="0" i="0" u="none" strike="noStrike" dirty="0" smtClean="0">
                          <a:solidFill>
                            <a:schemeClr val="tx2">
                              <a:lumMod val="75000"/>
                            </a:schemeClr>
                          </a:solidFill>
                          <a:latin typeface="+mn-lt"/>
                        </a:rPr>
                        <a:t>3.9%</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6.0%</a:t>
                      </a:r>
                      <a:endParaRPr lang="en-CA" sz="1800" b="0" i="0" u="none" strike="noStrike" dirty="0">
                        <a:solidFill>
                          <a:schemeClr val="tx2">
                            <a:lumMod val="75000"/>
                          </a:schemeClr>
                        </a:solidFill>
                        <a:latin typeface="+mn-lt"/>
                      </a:endParaRPr>
                    </a:p>
                  </a:txBody>
                  <a:tcPr marL="9525" marR="9525" marT="9525" marB="0" anchor="ctr"/>
                </a:tc>
              </a:tr>
              <a:tr h="338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dirty="0">
                          <a:solidFill>
                            <a:schemeClr val="tx2">
                              <a:lumMod val="75000"/>
                            </a:schemeClr>
                          </a:solidFill>
                        </a:rPr>
                        <a:t>Home ownership is not a priority</a:t>
                      </a:r>
                    </a:p>
                  </a:txBody>
                  <a:tcPr anchor="ctr"/>
                </a:tc>
                <a:tc>
                  <a:txBody>
                    <a:bodyPr/>
                    <a:lstStyle/>
                    <a:p>
                      <a:pPr algn="ctr" fontAlgn="t"/>
                      <a:r>
                        <a:rPr lang="en-CA" sz="1800" b="0" i="0" u="none" strike="noStrike" dirty="0" smtClean="0">
                          <a:solidFill>
                            <a:schemeClr val="tx2">
                              <a:lumMod val="75000"/>
                            </a:schemeClr>
                          </a:solidFill>
                          <a:latin typeface="+mn-lt"/>
                        </a:rPr>
                        <a:t>3.2%</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1.6%</a:t>
                      </a:r>
                      <a:endParaRPr lang="en-CA" sz="1800" b="0" i="0" u="none" strike="noStrike" dirty="0">
                        <a:solidFill>
                          <a:schemeClr val="tx2">
                            <a:lumMod val="75000"/>
                          </a:schemeClr>
                        </a:solidFill>
                        <a:latin typeface="+mn-lt"/>
                      </a:endParaRPr>
                    </a:p>
                  </a:txBody>
                  <a:tcPr marL="9525" marR="9525" marT="9525" marB="0" anchor="ctr"/>
                </a:tc>
                <a:extLst>
                  <a:ext uri="{0D108BD9-81ED-4DB2-BD59-A6C34878D82A}">
                    <a16:rowId xmlns="" xmlns:a16="http://schemas.microsoft.com/office/drawing/2014/main" val="10006"/>
                  </a:ext>
                </a:extLst>
              </a:tr>
              <a:tr h="3668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dirty="0">
                          <a:solidFill>
                            <a:schemeClr val="tx2">
                              <a:lumMod val="75000"/>
                            </a:schemeClr>
                          </a:solidFill>
                        </a:rPr>
                        <a:t>Other</a:t>
                      </a:r>
                    </a:p>
                  </a:txBody>
                  <a:tcPr anchor="ctr"/>
                </a:tc>
                <a:tc>
                  <a:txBody>
                    <a:bodyPr/>
                    <a:lstStyle/>
                    <a:p>
                      <a:pPr algn="ctr" fontAlgn="t"/>
                      <a:r>
                        <a:rPr lang="en-CA" sz="1800" b="0" i="0" u="none" strike="noStrike" dirty="0" smtClean="0">
                          <a:solidFill>
                            <a:schemeClr val="tx2">
                              <a:lumMod val="75000"/>
                            </a:schemeClr>
                          </a:solidFill>
                          <a:latin typeface="+mn-lt"/>
                        </a:rPr>
                        <a:t>4.1%</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3.7%</a:t>
                      </a:r>
                      <a:endParaRPr lang="en-CA" sz="1800" b="0" i="0" u="none" strike="noStrike" dirty="0">
                        <a:solidFill>
                          <a:schemeClr val="tx2">
                            <a:lumMod val="75000"/>
                          </a:schemeClr>
                        </a:solidFill>
                        <a:latin typeface="+mn-lt"/>
                      </a:endParaRPr>
                    </a:p>
                  </a:txBody>
                  <a:tcPr marL="9525" marR="9525" marT="9525" marB="0" anchor="ctr"/>
                </a:tc>
                <a:extLst>
                  <a:ext uri="{0D108BD9-81ED-4DB2-BD59-A6C34878D82A}">
                    <a16:rowId xmlns="" xmlns:a16="http://schemas.microsoft.com/office/drawing/2014/main" val="10008"/>
                  </a:ext>
                </a:extLst>
              </a:tr>
              <a:tr h="3668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dirty="0" smtClean="0">
                          <a:solidFill>
                            <a:schemeClr val="tx2">
                              <a:lumMod val="75000"/>
                            </a:schemeClr>
                          </a:solidFill>
                        </a:rPr>
                        <a:t>No answer/refusal</a:t>
                      </a:r>
                      <a:endParaRPr lang="en-CA" sz="1600" dirty="0">
                        <a:solidFill>
                          <a:schemeClr val="tx2">
                            <a:lumMod val="75000"/>
                          </a:schemeClr>
                        </a:solidFill>
                      </a:endParaRPr>
                    </a:p>
                  </a:txBody>
                  <a:tcPr anchor="ctr"/>
                </a:tc>
                <a:tc>
                  <a:txBody>
                    <a:bodyPr/>
                    <a:lstStyle/>
                    <a:p>
                      <a:pPr algn="ctr" fontAlgn="t"/>
                      <a:r>
                        <a:rPr lang="en-CA" sz="1800" b="0" i="0" u="none" strike="noStrike" dirty="0" smtClean="0">
                          <a:solidFill>
                            <a:schemeClr val="tx2">
                              <a:lumMod val="75000"/>
                            </a:schemeClr>
                          </a:solidFill>
                          <a:latin typeface="+mn-lt"/>
                        </a:rPr>
                        <a:t>4.2%</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b"/>
                      <a:r>
                        <a:rPr lang="en-CA" sz="1800" b="0" i="0" u="none" strike="noStrike" dirty="0" smtClean="0">
                          <a:solidFill>
                            <a:schemeClr val="tx2">
                              <a:lumMod val="75000"/>
                            </a:schemeClr>
                          </a:solidFill>
                          <a:latin typeface="+mn-lt"/>
                        </a:rPr>
                        <a:t>-</a:t>
                      </a:r>
                      <a:endParaRPr lang="en-CA" sz="1800" b="0" i="0" u="none" strike="noStrike" dirty="0">
                        <a:solidFill>
                          <a:schemeClr val="tx2">
                            <a:lumMod val="75000"/>
                          </a:schemeClr>
                        </a:solidFill>
                        <a:latin typeface="+mn-lt"/>
                      </a:endParaRPr>
                    </a:p>
                  </a:txBody>
                  <a:tcPr marL="9525" marR="9525" marT="9525" marB="0" anchor="ct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482608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12</a:t>
            </a:fld>
            <a:endParaRPr lang="en-CA">
              <a:solidFill>
                <a:prstClr val="black">
                  <a:tint val="75000"/>
                </a:prstClr>
              </a:solidFill>
            </a:endParaRPr>
          </a:p>
        </p:txBody>
      </p:sp>
      <p:sp>
        <p:nvSpPr>
          <p:cNvPr id="6" name="Title 5"/>
          <p:cNvSpPr>
            <a:spLocks noGrp="1"/>
          </p:cNvSpPr>
          <p:nvPr>
            <p:ph type="title" idx="4294967295"/>
          </p:nvPr>
        </p:nvSpPr>
        <p:spPr>
          <a:xfrm>
            <a:off x="623392" y="0"/>
            <a:ext cx="11568608" cy="1124744"/>
          </a:xfrm>
        </p:spPr>
        <p:txBody>
          <a:bodyPr>
            <a:normAutofit/>
          </a:bodyPr>
          <a:lstStyle/>
          <a:p>
            <a:r>
              <a:rPr lang="en-CA" sz="3600" dirty="0"/>
              <a:t>Barriers to owning a home – Most important</a:t>
            </a:r>
          </a:p>
        </p:txBody>
      </p:sp>
      <p:sp>
        <p:nvSpPr>
          <p:cNvPr id="10" name="Rectangle 9"/>
          <p:cNvSpPr/>
          <p:nvPr/>
        </p:nvSpPr>
        <p:spPr>
          <a:xfrm>
            <a:off x="2416176" y="5875139"/>
            <a:ext cx="7604260" cy="557358"/>
          </a:xfrm>
          <a:prstGeom prst="rect">
            <a:avLst/>
          </a:prstGeom>
        </p:spPr>
        <p:txBody>
          <a:bodyPr wrap="square" lIns="64288" tIns="32144" rIns="64288" bIns="32144">
            <a:spAutoFit/>
          </a:bodyPr>
          <a:lstStyle/>
          <a:p>
            <a:pPr defTabSz="410730" fontAlgn="base">
              <a:spcBef>
                <a:spcPct val="0"/>
              </a:spcBef>
              <a:spcAft>
                <a:spcPct val="0"/>
              </a:spcAft>
              <a:defRPr/>
            </a:pPr>
            <a:r>
              <a:rPr lang="en-US" sz="1600" b="1" dirty="0">
                <a:solidFill>
                  <a:srgbClr val="4F81BD">
                    <a:lumMod val="50000"/>
                  </a:srgbClr>
                </a:solidFill>
                <a:cs typeface="Arial" pitchFamily="34" charset="0"/>
              </a:rPr>
              <a:t>QUESTION – </a:t>
            </a:r>
            <a:r>
              <a:rPr lang="en-CA" sz="1600" dirty="0">
                <a:solidFill>
                  <a:srgbClr val="4F81BD">
                    <a:lumMod val="50000"/>
                  </a:srgbClr>
                </a:solidFill>
                <a:cs typeface="Arial" pitchFamily="34" charset="0"/>
              </a:rPr>
              <a:t>Please rank the most important and the second most important barrier to you owning a home [RANDOMIZE]</a:t>
            </a:r>
            <a:endParaRPr lang="en-US" sz="1600" dirty="0">
              <a:solidFill>
                <a:srgbClr val="4F81BD">
                  <a:lumMod val="50000"/>
                </a:srgbClr>
              </a:solidFill>
              <a:cs typeface="Arial" pitchFamily="34" charset="0"/>
            </a:endParaRPr>
          </a:p>
        </p:txBody>
      </p:sp>
      <p:pic>
        <p:nvPicPr>
          <p:cNvPr id="9" name="Picture 8" descr="Picture2.png"/>
          <p:cNvPicPr>
            <a:picLocks noChangeAspect="1"/>
          </p:cNvPicPr>
          <p:nvPr/>
        </p:nvPicPr>
        <p:blipFill>
          <a:blip r:embed="rId2" cstate="print"/>
          <a:srcRect/>
          <a:stretch>
            <a:fillRect/>
          </a:stretch>
        </p:blipFill>
        <p:spPr bwMode="auto">
          <a:xfrm>
            <a:off x="-36512" y="3970734"/>
            <a:ext cx="2452688" cy="2914650"/>
          </a:xfrm>
          <a:prstGeom prst="rect">
            <a:avLst/>
          </a:prstGeom>
          <a:noFill/>
          <a:ln w="9525">
            <a:noFill/>
            <a:miter lim="800000"/>
            <a:headEnd/>
            <a:tailEnd/>
          </a:ln>
        </p:spPr>
      </p:pic>
      <p:graphicFrame>
        <p:nvGraphicFramePr>
          <p:cNvPr id="7" name="Table 6"/>
          <p:cNvGraphicFramePr>
            <a:graphicFrameLocks noGrp="1"/>
          </p:cNvGraphicFramePr>
          <p:nvPr>
            <p:extLst/>
          </p:nvPr>
        </p:nvGraphicFramePr>
        <p:xfrm>
          <a:off x="2135562" y="1052736"/>
          <a:ext cx="8208910" cy="4595329"/>
        </p:xfrm>
        <a:graphic>
          <a:graphicData uri="http://schemas.openxmlformats.org/drawingml/2006/table">
            <a:tbl>
              <a:tblPr firstRow="1" bandRow="1">
                <a:tableStyleId>{5C22544A-7EE6-4342-B048-85BDC9FD1C3A}</a:tableStyleId>
              </a:tblPr>
              <a:tblGrid>
                <a:gridCol w="3168350">
                  <a:extLst>
                    <a:ext uri="{9D8B030D-6E8A-4147-A177-3AD203B41FA5}">
                      <a16:colId xmlns="" xmlns:a16="http://schemas.microsoft.com/office/drawing/2014/main" val="20000"/>
                    </a:ext>
                  </a:extLst>
                </a:gridCol>
                <a:gridCol w="1484642">
                  <a:extLst>
                    <a:ext uri="{9D8B030D-6E8A-4147-A177-3AD203B41FA5}">
                      <a16:colId xmlns="" xmlns:a16="http://schemas.microsoft.com/office/drawing/2014/main" val="20001"/>
                    </a:ext>
                  </a:extLst>
                </a:gridCol>
                <a:gridCol w="1777959">
                  <a:extLst>
                    <a:ext uri="{9D8B030D-6E8A-4147-A177-3AD203B41FA5}">
                      <a16:colId xmlns="" xmlns:a16="http://schemas.microsoft.com/office/drawing/2014/main" val="20002"/>
                    </a:ext>
                  </a:extLst>
                </a:gridCol>
                <a:gridCol w="1777959"/>
              </a:tblGrid>
              <a:tr h="432047">
                <a:tc>
                  <a:txBody>
                    <a:bodyPr/>
                    <a:lstStyle/>
                    <a:p>
                      <a:pPr algn="ctr"/>
                      <a:endParaRPr lang="en-CA" sz="1200" dirty="0"/>
                    </a:p>
                  </a:txBody>
                  <a:tcPr>
                    <a:solidFill>
                      <a:schemeClr val="tx2">
                        <a:lumMod val="75000"/>
                      </a:schemeClr>
                    </a:solidFill>
                  </a:tcPr>
                </a:tc>
                <a:tc>
                  <a:txBody>
                    <a:bodyPr/>
                    <a:lstStyle/>
                    <a:p>
                      <a:pPr algn="ctr"/>
                      <a:r>
                        <a:rPr lang="en-CA" sz="1400" dirty="0" smtClean="0"/>
                        <a:t>All</a:t>
                      </a:r>
                      <a:endParaRPr lang="en-CA" sz="1400" dirty="0"/>
                    </a:p>
                    <a:p>
                      <a:pPr algn="ctr"/>
                      <a:r>
                        <a:rPr lang="en-CA" sz="1400" dirty="0"/>
                        <a:t>(</a:t>
                      </a:r>
                      <a:r>
                        <a:rPr lang="en-CA" sz="1400" dirty="0" smtClean="0"/>
                        <a:t>n=2098)</a:t>
                      </a:r>
                      <a:endParaRPr lang="en-CA" sz="1400" dirty="0"/>
                    </a:p>
                  </a:txBody>
                  <a:tcPr anchor="b">
                    <a:solidFill>
                      <a:schemeClr val="tx2">
                        <a:lumMod val="75000"/>
                      </a:schemeClr>
                    </a:solidFill>
                  </a:tcPr>
                </a:tc>
                <a:tc>
                  <a:txBody>
                    <a:bodyPr/>
                    <a:lstStyle/>
                    <a:p>
                      <a:pPr algn="ctr"/>
                      <a:r>
                        <a:rPr lang="en-CA" sz="1400" dirty="0" smtClean="0"/>
                        <a:t>Millennials</a:t>
                      </a:r>
                      <a:endParaRPr lang="en-CA" sz="1400" dirty="0"/>
                    </a:p>
                    <a:p>
                      <a:pPr algn="ctr"/>
                      <a:r>
                        <a:rPr lang="en-CA" sz="1400" dirty="0"/>
                        <a:t>(</a:t>
                      </a:r>
                      <a:r>
                        <a:rPr lang="en-CA" sz="1400" dirty="0" smtClean="0"/>
                        <a:t>n=503)</a:t>
                      </a:r>
                      <a:endParaRPr lang="en-CA" sz="1400" dirty="0"/>
                    </a:p>
                  </a:txBody>
                  <a:tcPr anchor="b">
                    <a:solidFill>
                      <a:schemeClr val="tx2">
                        <a:lumMod val="75000"/>
                      </a:schemeClr>
                    </a:solidFill>
                  </a:tcPr>
                </a:tc>
                <a:tc>
                  <a:txBody>
                    <a:bodyPr/>
                    <a:lstStyle/>
                    <a:p>
                      <a:pPr algn="ctr"/>
                      <a:r>
                        <a:rPr lang="en-CA" sz="1400" dirty="0" smtClean="0"/>
                        <a:t>Non-Millennials</a:t>
                      </a:r>
                    </a:p>
                    <a:p>
                      <a:pPr algn="ctr"/>
                      <a:r>
                        <a:rPr lang="en-CA" sz="1400" dirty="0" smtClean="0"/>
                        <a:t>(n=1595)</a:t>
                      </a:r>
                      <a:endParaRPr lang="en-CA" sz="1400" dirty="0"/>
                    </a:p>
                  </a:txBody>
                  <a:tcPr anchor="b">
                    <a:solidFill>
                      <a:schemeClr val="tx2">
                        <a:lumMod val="75000"/>
                      </a:schemeClr>
                    </a:solidFill>
                  </a:tcPr>
                </a:tc>
                <a:extLst>
                  <a:ext uri="{0D108BD9-81ED-4DB2-BD59-A6C34878D82A}">
                    <a16:rowId xmlns="" xmlns:a16="http://schemas.microsoft.com/office/drawing/2014/main" val="10000"/>
                  </a:ext>
                </a:extLst>
              </a:tr>
              <a:tr h="3746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dirty="0">
                          <a:solidFill>
                            <a:schemeClr val="tx2">
                              <a:lumMod val="75000"/>
                            </a:schemeClr>
                          </a:solidFill>
                        </a:rPr>
                        <a:t>Saving enough of a down payment</a:t>
                      </a:r>
                    </a:p>
                  </a:txBody>
                  <a:tcPr anchor="ctr"/>
                </a:tc>
                <a:tc>
                  <a:txBody>
                    <a:bodyPr/>
                    <a:lstStyle/>
                    <a:p>
                      <a:pPr algn="ctr" fontAlgn="t"/>
                      <a:r>
                        <a:rPr lang="en-CA" sz="1800" b="0" i="0" u="none" strike="noStrike" dirty="0" smtClean="0">
                          <a:solidFill>
                            <a:schemeClr val="tx2">
                              <a:lumMod val="75000"/>
                            </a:schemeClr>
                          </a:solidFill>
                          <a:latin typeface="+mn-lt"/>
                        </a:rPr>
                        <a:t>46.9%</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41.1%</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49.2%</a:t>
                      </a:r>
                      <a:endParaRPr lang="en-CA" sz="1800" b="0" i="0" u="none" strike="noStrike" dirty="0">
                        <a:solidFill>
                          <a:schemeClr val="tx2">
                            <a:lumMod val="75000"/>
                          </a:schemeClr>
                        </a:solidFill>
                        <a:latin typeface="+mn-lt"/>
                      </a:endParaRPr>
                    </a:p>
                  </a:txBody>
                  <a:tcPr marL="9525" marR="9525" marT="9525" marB="0" anchor="ctr"/>
                </a:tc>
                <a:extLst>
                  <a:ext uri="{0D108BD9-81ED-4DB2-BD59-A6C34878D82A}">
                    <a16:rowId xmlns="" xmlns:a16="http://schemas.microsoft.com/office/drawing/2014/main" val="10001"/>
                  </a:ext>
                </a:extLst>
              </a:tr>
              <a:tr h="3746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dirty="0">
                          <a:solidFill>
                            <a:schemeClr val="tx2">
                              <a:lumMod val="75000"/>
                            </a:schemeClr>
                          </a:solidFill>
                        </a:rPr>
                        <a:t>Getting a mortgage approved</a:t>
                      </a:r>
                    </a:p>
                  </a:txBody>
                  <a:tcPr anchor="ctr"/>
                </a:tc>
                <a:tc>
                  <a:txBody>
                    <a:bodyPr/>
                    <a:lstStyle/>
                    <a:p>
                      <a:pPr algn="ctr" fontAlgn="t"/>
                      <a:r>
                        <a:rPr lang="en-CA" sz="1800" b="0" i="0" u="none" strike="noStrike" dirty="0" smtClean="0">
                          <a:solidFill>
                            <a:schemeClr val="tx2">
                              <a:lumMod val="75000"/>
                            </a:schemeClr>
                          </a:solidFill>
                          <a:latin typeface="+mn-lt"/>
                        </a:rPr>
                        <a:t>13.2%</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11.2%</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14.0%</a:t>
                      </a:r>
                      <a:endParaRPr lang="en-CA" sz="1800" b="0" i="0" u="none" strike="noStrike" dirty="0">
                        <a:solidFill>
                          <a:schemeClr val="tx2">
                            <a:lumMod val="75000"/>
                          </a:schemeClr>
                        </a:solidFill>
                        <a:latin typeface="+mn-lt"/>
                      </a:endParaRPr>
                    </a:p>
                  </a:txBody>
                  <a:tcPr marL="9525" marR="9525" marT="9525" marB="0" anchor="ctr"/>
                </a:tc>
              </a:tr>
              <a:tr h="3671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dirty="0">
                          <a:solidFill>
                            <a:schemeClr val="tx2">
                              <a:lumMod val="75000"/>
                            </a:schemeClr>
                          </a:solidFill>
                        </a:rPr>
                        <a:t>Personal debt</a:t>
                      </a:r>
                    </a:p>
                  </a:txBody>
                  <a:tcPr anchor="ctr"/>
                </a:tc>
                <a:tc>
                  <a:txBody>
                    <a:bodyPr/>
                    <a:lstStyle/>
                    <a:p>
                      <a:pPr algn="ctr" fontAlgn="t"/>
                      <a:r>
                        <a:rPr lang="en-CA" sz="1800" b="0" i="0" u="none" strike="noStrike" dirty="0" smtClean="0">
                          <a:solidFill>
                            <a:schemeClr val="tx2">
                              <a:lumMod val="75000"/>
                            </a:schemeClr>
                          </a:solidFill>
                          <a:latin typeface="+mn-lt"/>
                        </a:rPr>
                        <a:t>12.2%</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15.8%</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10.8%</a:t>
                      </a:r>
                      <a:endParaRPr lang="en-CA" sz="1800" b="0" i="0" u="none" strike="noStrike" dirty="0">
                        <a:solidFill>
                          <a:schemeClr val="tx2">
                            <a:lumMod val="75000"/>
                          </a:schemeClr>
                        </a:solidFill>
                        <a:latin typeface="+mn-lt"/>
                      </a:endParaRPr>
                    </a:p>
                  </a:txBody>
                  <a:tcPr marL="9525" marR="9525" marT="9525" marB="0" anchor="ctr"/>
                </a:tc>
                <a:extLst>
                  <a:ext uri="{0D108BD9-81ED-4DB2-BD59-A6C34878D82A}">
                    <a16:rowId xmlns="" xmlns:a16="http://schemas.microsoft.com/office/drawing/2014/main" val="10002"/>
                  </a:ext>
                </a:extLst>
              </a:tr>
              <a:tr h="4923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dirty="0">
                          <a:solidFill>
                            <a:schemeClr val="tx2">
                              <a:lumMod val="75000"/>
                            </a:schemeClr>
                          </a:solidFill>
                        </a:rPr>
                        <a:t>Finding the right home for me or my family (e.g. unit size too small)</a:t>
                      </a:r>
                    </a:p>
                  </a:txBody>
                  <a:tcPr anchor="ctr"/>
                </a:tc>
                <a:tc>
                  <a:txBody>
                    <a:bodyPr/>
                    <a:lstStyle/>
                    <a:p>
                      <a:pPr algn="ctr" fontAlgn="t"/>
                      <a:r>
                        <a:rPr lang="en-CA" sz="1800" b="0" i="0" u="none" strike="noStrike" dirty="0" smtClean="0">
                          <a:solidFill>
                            <a:schemeClr val="tx2">
                              <a:lumMod val="75000"/>
                            </a:schemeClr>
                          </a:solidFill>
                          <a:latin typeface="+mn-lt"/>
                        </a:rPr>
                        <a:t>6.4%</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8.6%</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5.6%</a:t>
                      </a:r>
                      <a:endParaRPr lang="en-CA" sz="1800" b="0" i="0" u="none" strike="noStrike" dirty="0">
                        <a:solidFill>
                          <a:schemeClr val="tx2">
                            <a:lumMod val="75000"/>
                          </a:schemeClr>
                        </a:solidFill>
                        <a:latin typeface="+mn-lt"/>
                      </a:endParaRPr>
                    </a:p>
                  </a:txBody>
                  <a:tcPr marL="9525" marR="9525" marT="9525" marB="0" anchor="ctr"/>
                </a:tc>
              </a:tr>
              <a:tr h="6892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dirty="0">
                          <a:solidFill>
                            <a:schemeClr val="tx2">
                              <a:lumMod val="75000"/>
                            </a:schemeClr>
                          </a:solidFill>
                        </a:rPr>
                        <a:t>Affording the closing costs (land transfer tax, moving costs, legal fees)</a:t>
                      </a:r>
                    </a:p>
                  </a:txBody>
                  <a:tcPr anchor="ctr"/>
                </a:tc>
                <a:tc>
                  <a:txBody>
                    <a:bodyPr/>
                    <a:lstStyle/>
                    <a:p>
                      <a:pPr algn="ctr" fontAlgn="t"/>
                      <a:r>
                        <a:rPr lang="en-CA" sz="1800" b="0" i="0" u="none" strike="noStrike" dirty="0" smtClean="0">
                          <a:solidFill>
                            <a:schemeClr val="tx2">
                              <a:lumMod val="75000"/>
                            </a:schemeClr>
                          </a:solidFill>
                          <a:latin typeface="+mn-lt"/>
                        </a:rPr>
                        <a:t>5.9%</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5.8%</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5.9%</a:t>
                      </a:r>
                      <a:endParaRPr lang="en-CA" sz="1800" b="0" i="0" u="none" strike="noStrike" dirty="0">
                        <a:solidFill>
                          <a:schemeClr val="tx2">
                            <a:lumMod val="75000"/>
                          </a:schemeClr>
                        </a:solidFill>
                        <a:latin typeface="+mn-lt"/>
                      </a:endParaRPr>
                    </a:p>
                  </a:txBody>
                  <a:tcPr marL="9525" marR="9525" marT="9525" marB="0" anchor="ctr"/>
                </a:tc>
                <a:extLst>
                  <a:ext uri="{0D108BD9-81ED-4DB2-BD59-A6C34878D82A}">
                    <a16:rowId xmlns="" xmlns:a16="http://schemas.microsoft.com/office/drawing/2014/main" val="10003"/>
                  </a:ext>
                </a:extLst>
              </a:tr>
              <a:tr h="4877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dirty="0">
                          <a:solidFill>
                            <a:schemeClr val="tx2">
                              <a:lumMod val="75000"/>
                            </a:schemeClr>
                          </a:solidFill>
                        </a:rPr>
                        <a:t>Uncertainty in the housing market</a:t>
                      </a:r>
                    </a:p>
                  </a:txBody>
                  <a:tcPr anchor="ctr"/>
                </a:tc>
                <a:tc>
                  <a:txBody>
                    <a:bodyPr/>
                    <a:lstStyle/>
                    <a:p>
                      <a:pPr algn="ctr" fontAlgn="t"/>
                      <a:r>
                        <a:rPr lang="en-CA" sz="1800" b="0" i="0" u="none" strike="noStrike" dirty="0" smtClean="0">
                          <a:solidFill>
                            <a:schemeClr val="tx2">
                              <a:lumMod val="75000"/>
                            </a:schemeClr>
                          </a:solidFill>
                          <a:latin typeface="+mn-lt"/>
                        </a:rPr>
                        <a:t>3.9%</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6.5%</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2.9%</a:t>
                      </a:r>
                      <a:endParaRPr lang="en-CA" sz="1800" b="0" i="0" u="none" strike="noStrike" dirty="0">
                        <a:solidFill>
                          <a:schemeClr val="tx2">
                            <a:lumMod val="75000"/>
                          </a:schemeClr>
                        </a:solidFill>
                        <a:latin typeface="+mn-lt"/>
                      </a:endParaRPr>
                    </a:p>
                  </a:txBody>
                  <a:tcPr marL="9525" marR="9525" marT="9525" marB="0" anchor="ctr"/>
                </a:tc>
              </a:tr>
              <a:tr h="3378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dirty="0">
                          <a:solidFill>
                            <a:schemeClr val="tx2">
                              <a:lumMod val="75000"/>
                            </a:schemeClr>
                          </a:solidFill>
                        </a:rPr>
                        <a:t>Home ownership is not a priority</a:t>
                      </a:r>
                    </a:p>
                  </a:txBody>
                  <a:tcPr anchor="ctr"/>
                </a:tc>
                <a:tc>
                  <a:txBody>
                    <a:bodyPr/>
                    <a:lstStyle/>
                    <a:p>
                      <a:pPr algn="ctr" fontAlgn="t"/>
                      <a:r>
                        <a:rPr lang="en-CA" sz="1800" b="0" i="0" u="none" strike="noStrike" dirty="0" smtClean="0">
                          <a:solidFill>
                            <a:schemeClr val="tx2">
                              <a:lumMod val="75000"/>
                            </a:schemeClr>
                          </a:solidFill>
                          <a:latin typeface="+mn-lt"/>
                        </a:rPr>
                        <a:t>3.2%</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3.1%</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3.2%</a:t>
                      </a:r>
                      <a:endParaRPr lang="en-CA" sz="1800" b="0" i="0" u="none" strike="noStrike" dirty="0">
                        <a:solidFill>
                          <a:schemeClr val="tx2">
                            <a:lumMod val="75000"/>
                          </a:schemeClr>
                        </a:solidFill>
                        <a:latin typeface="+mn-lt"/>
                      </a:endParaRPr>
                    </a:p>
                  </a:txBody>
                  <a:tcPr marL="9525" marR="9525" marT="9525" marB="0" anchor="ctr"/>
                </a:tc>
                <a:extLst>
                  <a:ext uri="{0D108BD9-81ED-4DB2-BD59-A6C34878D82A}">
                    <a16:rowId xmlns="" xmlns:a16="http://schemas.microsoft.com/office/drawing/2014/main" val="10006"/>
                  </a:ext>
                </a:extLst>
              </a:tr>
              <a:tr h="3665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dirty="0">
                          <a:solidFill>
                            <a:schemeClr val="tx2">
                              <a:lumMod val="75000"/>
                            </a:schemeClr>
                          </a:solidFill>
                        </a:rPr>
                        <a:t>Other</a:t>
                      </a:r>
                    </a:p>
                  </a:txBody>
                  <a:tcPr anchor="ctr"/>
                </a:tc>
                <a:tc>
                  <a:txBody>
                    <a:bodyPr/>
                    <a:lstStyle/>
                    <a:p>
                      <a:pPr algn="ctr" fontAlgn="t"/>
                      <a:r>
                        <a:rPr lang="en-CA" sz="1800" b="0" i="0" u="none" strike="noStrike" dirty="0" smtClean="0">
                          <a:solidFill>
                            <a:schemeClr val="tx2">
                              <a:lumMod val="75000"/>
                            </a:schemeClr>
                          </a:solidFill>
                          <a:latin typeface="+mn-lt"/>
                        </a:rPr>
                        <a:t>4.1%</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3.4%</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4.4%</a:t>
                      </a:r>
                      <a:endParaRPr lang="en-CA" sz="1800" b="0" i="0" u="none" strike="noStrike" dirty="0">
                        <a:solidFill>
                          <a:schemeClr val="tx2">
                            <a:lumMod val="75000"/>
                          </a:schemeClr>
                        </a:solidFill>
                        <a:latin typeface="+mn-lt"/>
                      </a:endParaRPr>
                    </a:p>
                  </a:txBody>
                  <a:tcPr marL="9525" marR="9525" marT="9525" marB="0" anchor="ctr"/>
                </a:tc>
                <a:extLst>
                  <a:ext uri="{0D108BD9-81ED-4DB2-BD59-A6C34878D82A}">
                    <a16:rowId xmlns="" xmlns:a16="http://schemas.microsoft.com/office/drawing/2014/main" val="10008"/>
                  </a:ext>
                </a:extLst>
              </a:tr>
              <a:tr h="3665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dirty="0" smtClean="0">
                          <a:solidFill>
                            <a:schemeClr val="tx2">
                              <a:lumMod val="75000"/>
                            </a:schemeClr>
                          </a:solidFill>
                        </a:rPr>
                        <a:t>No answer/refusal</a:t>
                      </a:r>
                      <a:endParaRPr lang="en-CA" sz="1600" dirty="0">
                        <a:solidFill>
                          <a:schemeClr val="tx2">
                            <a:lumMod val="75000"/>
                          </a:schemeClr>
                        </a:solidFill>
                      </a:endParaRPr>
                    </a:p>
                  </a:txBody>
                  <a:tcPr anchor="ctr"/>
                </a:tc>
                <a:tc>
                  <a:txBody>
                    <a:bodyPr/>
                    <a:lstStyle/>
                    <a:p>
                      <a:pPr algn="ctr" fontAlgn="t"/>
                      <a:r>
                        <a:rPr lang="en-CA" sz="1800" b="0" i="0" u="none" strike="noStrike" dirty="0" smtClean="0">
                          <a:solidFill>
                            <a:schemeClr val="tx2">
                              <a:lumMod val="75000"/>
                            </a:schemeClr>
                          </a:solidFill>
                          <a:latin typeface="+mn-lt"/>
                        </a:rPr>
                        <a:t>4.2%</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4.6%</a:t>
                      </a:r>
                      <a:endParaRPr lang="en-CA" sz="1800" b="0" i="0" u="none" strike="noStrike" dirty="0">
                        <a:solidFill>
                          <a:schemeClr val="tx2">
                            <a:lumMod val="75000"/>
                          </a:schemeClr>
                        </a:solidFill>
                        <a:latin typeface="+mn-lt"/>
                      </a:endParaRPr>
                    </a:p>
                  </a:txBody>
                  <a:tcPr marL="9525" marR="9525" marT="9525" marB="0" anchor="ctr"/>
                </a:tc>
                <a:tc>
                  <a:txBody>
                    <a:bodyPr/>
                    <a:lstStyle/>
                    <a:p>
                      <a:pPr algn="ctr" fontAlgn="t"/>
                      <a:r>
                        <a:rPr lang="en-CA" sz="1800" b="0" i="0" u="none" strike="noStrike" dirty="0" smtClean="0">
                          <a:solidFill>
                            <a:schemeClr val="tx2">
                              <a:lumMod val="75000"/>
                            </a:schemeClr>
                          </a:solidFill>
                          <a:latin typeface="+mn-lt"/>
                        </a:rPr>
                        <a:t>4.1%</a:t>
                      </a:r>
                      <a:endParaRPr lang="en-CA" sz="1800" b="0" i="0" u="none" strike="noStrike" dirty="0">
                        <a:solidFill>
                          <a:schemeClr val="tx2">
                            <a:lumMod val="75000"/>
                          </a:schemeClr>
                        </a:solidFill>
                        <a:latin typeface="+mn-lt"/>
                      </a:endParaRPr>
                    </a:p>
                  </a:txBody>
                  <a:tcPr marL="9525" marR="9525" marT="9525" marB="0" anchor="ct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154955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13</a:t>
            </a:fld>
            <a:endParaRPr lang="en-CA">
              <a:solidFill>
                <a:prstClr val="black">
                  <a:tint val="75000"/>
                </a:prstClr>
              </a:solidFill>
            </a:endParaRPr>
          </a:p>
        </p:txBody>
      </p:sp>
      <p:sp>
        <p:nvSpPr>
          <p:cNvPr id="6" name="Title 5"/>
          <p:cNvSpPr>
            <a:spLocks noGrp="1"/>
          </p:cNvSpPr>
          <p:nvPr>
            <p:ph type="title" idx="4294967295"/>
          </p:nvPr>
        </p:nvSpPr>
        <p:spPr>
          <a:xfrm>
            <a:off x="623392" y="0"/>
            <a:ext cx="11568608" cy="1232756"/>
          </a:xfrm>
        </p:spPr>
        <p:txBody>
          <a:bodyPr>
            <a:normAutofit/>
          </a:bodyPr>
          <a:lstStyle/>
          <a:p>
            <a:r>
              <a:rPr lang="en-CA" sz="4000" dirty="0"/>
              <a:t>Support for political initiatives and affordable homes </a:t>
            </a:r>
          </a:p>
        </p:txBody>
      </p:sp>
      <p:graphicFrame>
        <p:nvGraphicFramePr>
          <p:cNvPr id="11" name="Chart 10"/>
          <p:cNvGraphicFramePr>
            <a:graphicFrameLocks/>
          </p:cNvGraphicFramePr>
          <p:nvPr>
            <p:extLst/>
          </p:nvPr>
        </p:nvGraphicFramePr>
        <p:xfrm>
          <a:off x="803412" y="1277344"/>
          <a:ext cx="10297144" cy="41318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Table 11"/>
          <p:cNvGraphicFramePr>
            <a:graphicFrameLocks noGrp="1"/>
          </p:cNvGraphicFramePr>
          <p:nvPr>
            <p:extLst/>
          </p:nvPr>
        </p:nvGraphicFramePr>
        <p:xfrm>
          <a:off x="10956540" y="1364772"/>
          <a:ext cx="1093912" cy="2748303"/>
        </p:xfrm>
        <a:graphic>
          <a:graphicData uri="http://schemas.openxmlformats.org/drawingml/2006/table">
            <a:tbl>
              <a:tblPr firstRow="1" bandRow="1">
                <a:tableStyleId>{5C22544A-7EE6-4342-B048-85BDC9FD1C3A}</a:tableStyleId>
              </a:tblPr>
              <a:tblGrid>
                <a:gridCol w="1093912">
                  <a:extLst>
                    <a:ext uri="{9D8B030D-6E8A-4147-A177-3AD203B41FA5}">
                      <a16:colId xmlns="" xmlns:a16="http://schemas.microsoft.com/office/drawing/2014/main" val="20000"/>
                    </a:ext>
                  </a:extLst>
                </a:gridCol>
              </a:tblGrid>
              <a:tr h="426462">
                <a:tc>
                  <a:txBody>
                    <a:bodyPr/>
                    <a:lstStyle/>
                    <a:p>
                      <a:pPr algn="ctr"/>
                      <a:r>
                        <a:rPr lang="en-CA" sz="1600" dirty="0"/>
                        <a:t>Net Score</a:t>
                      </a:r>
                    </a:p>
                  </a:txBody>
                  <a:tcPr anchor="ctr">
                    <a:solidFill>
                      <a:schemeClr val="tx2">
                        <a:lumMod val="75000"/>
                      </a:schemeClr>
                    </a:solidFill>
                  </a:tcPr>
                </a:tc>
                <a:extLst>
                  <a:ext uri="{0D108BD9-81ED-4DB2-BD59-A6C34878D82A}">
                    <a16:rowId xmlns="" xmlns:a16="http://schemas.microsoft.com/office/drawing/2014/main" val="10000"/>
                  </a:ext>
                </a:extLst>
              </a:tr>
              <a:tr h="793691">
                <a:tc>
                  <a:txBody>
                    <a:bodyPr/>
                    <a:lstStyle/>
                    <a:p>
                      <a:pPr algn="ctr"/>
                      <a:r>
                        <a:rPr lang="en-CA" sz="1600" dirty="0" smtClean="0">
                          <a:solidFill>
                            <a:schemeClr val="tx2">
                              <a:lumMod val="75000"/>
                            </a:schemeClr>
                          </a:solidFill>
                        </a:rPr>
                        <a:t>+37.0</a:t>
                      </a:r>
                      <a:endParaRPr lang="en-CA" sz="1600" dirty="0">
                        <a:solidFill>
                          <a:schemeClr val="tx2">
                            <a:lumMod val="75000"/>
                          </a:schemeClr>
                        </a:solidFill>
                      </a:endParaRPr>
                    </a:p>
                  </a:txBody>
                  <a:tcPr anchor="ctr"/>
                </a:tc>
                <a:extLst>
                  <a:ext uri="{0D108BD9-81ED-4DB2-BD59-A6C34878D82A}">
                    <a16:rowId xmlns="" xmlns:a16="http://schemas.microsoft.com/office/drawing/2014/main" val="10001"/>
                  </a:ext>
                </a:extLst>
              </a:tr>
              <a:tr h="734459">
                <a:tc>
                  <a:txBody>
                    <a:bodyPr/>
                    <a:lstStyle/>
                    <a:p>
                      <a:pPr algn="ctr"/>
                      <a:endParaRPr lang="en-CA" sz="1600" dirty="0">
                        <a:solidFill>
                          <a:schemeClr val="tx2">
                            <a:lumMod val="75000"/>
                          </a:schemeClr>
                        </a:solidFill>
                      </a:endParaRPr>
                    </a:p>
                  </a:txBody>
                  <a:tcPr anchor="ctr">
                    <a:solidFill>
                      <a:schemeClr val="bg1"/>
                    </a:solidFill>
                  </a:tcPr>
                </a:tc>
                <a:extLst>
                  <a:ext uri="{0D108BD9-81ED-4DB2-BD59-A6C34878D82A}">
                    <a16:rowId xmlns="" xmlns:a16="http://schemas.microsoft.com/office/drawing/2014/main" val="10002"/>
                  </a:ext>
                </a:extLst>
              </a:tr>
              <a:tr h="793691">
                <a:tc>
                  <a:txBody>
                    <a:bodyPr/>
                    <a:lstStyle/>
                    <a:p>
                      <a:pPr algn="ctr"/>
                      <a:r>
                        <a:rPr lang="en-CA" sz="1600" dirty="0" smtClean="0">
                          <a:solidFill>
                            <a:schemeClr val="tx2">
                              <a:lumMod val="75000"/>
                            </a:schemeClr>
                          </a:solidFill>
                        </a:rPr>
                        <a:t>-42.2</a:t>
                      </a:r>
                      <a:endParaRPr lang="en-CA" sz="1600" dirty="0">
                        <a:solidFill>
                          <a:schemeClr val="tx2">
                            <a:lumMod val="75000"/>
                          </a:schemeClr>
                        </a:solidFill>
                      </a:endParaRPr>
                    </a:p>
                  </a:txBody>
                  <a:tcPr anchor="ctr"/>
                </a:tc>
                <a:extLst>
                  <a:ext uri="{0D108BD9-81ED-4DB2-BD59-A6C34878D82A}">
                    <a16:rowId xmlns="" xmlns:a16="http://schemas.microsoft.com/office/drawing/2014/main" val="10003"/>
                  </a:ext>
                </a:extLst>
              </a:tr>
            </a:tbl>
          </a:graphicData>
        </a:graphic>
      </p:graphicFrame>
      <p:sp>
        <p:nvSpPr>
          <p:cNvPr id="18" name="Rectangle 17"/>
          <p:cNvSpPr/>
          <p:nvPr/>
        </p:nvSpPr>
        <p:spPr>
          <a:xfrm>
            <a:off x="2603612" y="5981555"/>
            <a:ext cx="7884876" cy="557358"/>
          </a:xfrm>
          <a:prstGeom prst="rect">
            <a:avLst/>
          </a:prstGeom>
        </p:spPr>
        <p:txBody>
          <a:bodyPr wrap="square" lIns="64288" tIns="32144" rIns="64288" bIns="32144">
            <a:spAutoFit/>
          </a:bodyPr>
          <a:lstStyle/>
          <a:p>
            <a:pPr defTabSz="410730" fontAlgn="base">
              <a:spcBef>
                <a:spcPct val="0"/>
              </a:spcBef>
              <a:spcAft>
                <a:spcPct val="0"/>
              </a:spcAft>
              <a:defRPr/>
            </a:pPr>
            <a:r>
              <a:rPr lang="en-US" sz="1600" b="1" dirty="0">
                <a:solidFill>
                  <a:srgbClr val="4F81BD">
                    <a:lumMod val="50000"/>
                  </a:srgbClr>
                </a:solidFill>
                <a:cs typeface="Arial" pitchFamily="34" charset="0"/>
              </a:rPr>
              <a:t>QUESTION – </a:t>
            </a:r>
            <a:r>
              <a:rPr lang="en-CA" sz="1600" dirty="0">
                <a:solidFill>
                  <a:srgbClr val="4F81BD">
                    <a:lumMod val="50000"/>
                  </a:srgbClr>
                </a:solidFill>
                <a:cs typeface="Arial" pitchFamily="34" charset="0"/>
              </a:rPr>
              <a:t>Do you agree, somewhat agree, somewhat disagree, disagree with the following statements? [RANDOMIZE]</a:t>
            </a:r>
            <a:endParaRPr lang="en-US" sz="1600" b="1" dirty="0">
              <a:solidFill>
                <a:srgbClr val="4F81BD">
                  <a:lumMod val="50000"/>
                </a:srgbClr>
              </a:solidFill>
              <a:cs typeface="Arial" pitchFamily="34" charset="0"/>
            </a:endParaRPr>
          </a:p>
        </p:txBody>
      </p:sp>
      <p:pic>
        <p:nvPicPr>
          <p:cNvPr id="9" name="Picture 8" descr="Picture2.png"/>
          <p:cNvPicPr>
            <a:picLocks noChangeAspect="1"/>
          </p:cNvPicPr>
          <p:nvPr/>
        </p:nvPicPr>
        <p:blipFill>
          <a:blip r:embed="rId3" cstate="print"/>
          <a:srcRect/>
          <a:stretch>
            <a:fillRect/>
          </a:stretch>
        </p:blipFill>
        <p:spPr bwMode="auto">
          <a:xfrm>
            <a:off x="-36512" y="3970734"/>
            <a:ext cx="2452688" cy="2914650"/>
          </a:xfrm>
          <a:prstGeom prst="rect">
            <a:avLst/>
          </a:prstGeom>
          <a:noFill/>
          <a:ln w="9525">
            <a:noFill/>
            <a:miter lim="800000"/>
            <a:headEnd/>
            <a:tailEnd/>
          </a:ln>
        </p:spPr>
      </p:pic>
    </p:spTree>
    <p:extLst>
      <p:ext uri="{BB962C8B-B14F-4D97-AF65-F5344CB8AC3E}">
        <p14:creationId xmlns:p14="http://schemas.microsoft.com/office/powerpoint/2010/main" val="1578958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14</a:t>
            </a:fld>
            <a:endParaRPr lang="en-CA">
              <a:solidFill>
                <a:prstClr val="black">
                  <a:tint val="75000"/>
                </a:prstClr>
              </a:solidFill>
            </a:endParaRPr>
          </a:p>
        </p:txBody>
      </p:sp>
      <p:sp>
        <p:nvSpPr>
          <p:cNvPr id="6" name="Title 5"/>
          <p:cNvSpPr>
            <a:spLocks noGrp="1"/>
          </p:cNvSpPr>
          <p:nvPr>
            <p:ph type="title" idx="4294967295"/>
          </p:nvPr>
        </p:nvSpPr>
        <p:spPr>
          <a:xfrm>
            <a:off x="623393" y="0"/>
            <a:ext cx="11568608" cy="1052513"/>
          </a:xfrm>
        </p:spPr>
        <p:txBody>
          <a:bodyPr>
            <a:normAutofit/>
          </a:bodyPr>
          <a:lstStyle/>
          <a:p>
            <a:r>
              <a:rPr lang="en-CA" sz="4000" dirty="0"/>
              <a:t>Political parties helping young people </a:t>
            </a:r>
          </a:p>
        </p:txBody>
      </p:sp>
      <p:graphicFrame>
        <p:nvGraphicFramePr>
          <p:cNvPr id="11" name="Chart 10"/>
          <p:cNvGraphicFramePr>
            <a:graphicFrameLocks/>
          </p:cNvGraphicFramePr>
          <p:nvPr>
            <p:extLst/>
          </p:nvPr>
        </p:nvGraphicFramePr>
        <p:xfrm>
          <a:off x="1343472" y="1274669"/>
          <a:ext cx="9217024" cy="38697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Table 11"/>
          <p:cNvGraphicFramePr>
            <a:graphicFrameLocks noGrp="1"/>
          </p:cNvGraphicFramePr>
          <p:nvPr>
            <p:extLst/>
          </p:nvPr>
        </p:nvGraphicFramePr>
        <p:xfrm>
          <a:off x="10560496" y="1242736"/>
          <a:ext cx="1420311" cy="2942349"/>
        </p:xfrm>
        <a:graphic>
          <a:graphicData uri="http://schemas.openxmlformats.org/drawingml/2006/table">
            <a:tbl>
              <a:tblPr firstRow="1" bandRow="1">
                <a:tableStyleId>{5C22544A-7EE6-4342-B048-85BDC9FD1C3A}</a:tableStyleId>
              </a:tblPr>
              <a:tblGrid>
                <a:gridCol w="1420311">
                  <a:extLst>
                    <a:ext uri="{9D8B030D-6E8A-4147-A177-3AD203B41FA5}">
                      <a16:colId xmlns="" xmlns:a16="http://schemas.microsoft.com/office/drawing/2014/main" val="20000"/>
                    </a:ext>
                  </a:extLst>
                </a:gridCol>
              </a:tblGrid>
              <a:tr h="470065">
                <a:tc>
                  <a:txBody>
                    <a:bodyPr/>
                    <a:lstStyle/>
                    <a:p>
                      <a:pPr algn="ctr"/>
                      <a:r>
                        <a:rPr lang="en-CA" sz="1600" dirty="0"/>
                        <a:t>Net Score</a:t>
                      </a:r>
                    </a:p>
                  </a:txBody>
                  <a:tcPr marL="87840" marR="87840" marT="43920" marB="43920" anchor="ctr">
                    <a:solidFill>
                      <a:schemeClr val="tx2">
                        <a:lumMod val="75000"/>
                      </a:schemeClr>
                    </a:solidFill>
                  </a:tcPr>
                </a:tc>
                <a:extLst>
                  <a:ext uri="{0D108BD9-81ED-4DB2-BD59-A6C34878D82A}">
                    <a16:rowId xmlns="" xmlns:a16="http://schemas.microsoft.com/office/drawing/2014/main" val="10000"/>
                  </a:ext>
                </a:extLst>
              </a:tr>
              <a:tr h="517888">
                <a:tc>
                  <a:txBody>
                    <a:bodyPr/>
                    <a:lstStyle/>
                    <a:p>
                      <a:pPr algn="ctr"/>
                      <a:r>
                        <a:rPr lang="en-CA" sz="1600" dirty="0" smtClean="0">
                          <a:solidFill>
                            <a:schemeClr val="tx2">
                              <a:lumMod val="75000"/>
                            </a:schemeClr>
                          </a:solidFill>
                        </a:rPr>
                        <a:t>+37.0</a:t>
                      </a:r>
                      <a:endParaRPr lang="en-CA" sz="16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1"/>
                  </a:ext>
                </a:extLst>
              </a:tr>
              <a:tr h="459310">
                <a:tc>
                  <a:txBody>
                    <a:bodyPr/>
                    <a:lstStyle/>
                    <a:p>
                      <a:pPr algn="ctr"/>
                      <a:endParaRPr lang="en-CA" sz="700" dirty="0">
                        <a:solidFill>
                          <a:schemeClr val="tx2">
                            <a:lumMod val="75000"/>
                          </a:schemeClr>
                        </a:solidFill>
                      </a:endParaRPr>
                    </a:p>
                  </a:txBody>
                  <a:tcPr marL="87840" marR="87840" marT="43920" marB="43920" anchor="ctr">
                    <a:solidFill>
                      <a:schemeClr val="bg1"/>
                    </a:solidFill>
                  </a:tcPr>
                </a:tc>
                <a:extLst>
                  <a:ext uri="{0D108BD9-81ED-4DB2-BD59-A6C34878D82A}">
                    <a16:rowId xmlns="" xmlns:a16="http://schemas.microsoft.com/office/drawing/2014/main" val="10002"/>
                  </a:ext>
                </a:extLst>
              </a:tr>
              <a:tr h="517888">
                <a:tc>
                  <a:txBody>
                    <a:bodyPr/>
                    <a:lstStyle/>
                    <a:p>
                      <a:pPr algn="ctr"/>
                      <a:r>
                        <a:rPr lang="en-CA" sz="1600" dirty="0" smtClean="0">
                          <a:solidFill>
                            <a:schemeClr val="tx2">
                              <a:lumMod val="75000"/>
                            </a:schemeClr>
                          </a:solidFill>
                        </a:rPr>
                        <a:t>+46.1</a:t>
                      </a:r>
                      <a:endParaRPr lang="en-CA" sz="16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3"/>
                  </a:ext>
                </a:extLst>
              </a:tr>
              <a:tr h="459310">
                <a:tc>
                  <a:txBody>
                    <a:bodyPr/>
                    <a:lstStyle/>
                    <a:p>
                      <a:pPr algn="ctr"/>
                      <a:endParaRPr lang="en-CA" sz="700" dirty="0">
                        <a:solidFill>
                          <a:schemeClr val="tx2">
                            <a:lumMod val="75000"/>
                          </a:schemeClr>
                        </a:solidFill>
                      </a:endParaRPr>
                    </a:p>
                  </a:txBody>
                  <a:tcPr marL="87840" marR="87840" marT="43920" marB="43920" anchor="ctr">
                    <a:solidFill>
                      <a:schemeClr val="bg1"/>
                    </a:solidFill>
                  </a:tcPr>
                </a:tc>
                <a:extLst>
                  <a:ext uri="{0D108BD9-81ED-4DB2-BD59-A6C34878D82A}">
                    <a16:rowId xmlns="" xmlns:a16="http://schemas.microsoft.com/office/drawing/2014/main" val="10004"/>
                  </a:ext>
                </a:extLst>
              </a:tr>
              <a:tr h="517888">
                <a:tc>
                  <a:txBody>
                    <a:bodyPr/>
                    <a:lstStyle/>
                    <a:p>
                      <a:pPr algn="ctr"/>
                      <a:r>
                        <a:rPr lang="en-CA" sz="1600" dirty="0" smtClean="0">
                          <a:solidFill>
                            <a:schemeClr val="tx2">
                              <a:lumMod val="75000"/>
                            </a:schemeClr>
                          </a:solidFill>
                        </a:rPr>
                        <a:t>+33.4</a:t>
                      </a:r>
                      <a:endParaRPr lang="en-CA" sz="16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5"/>
                  </a:ext>
                </a:extLst>
              </a:tr>
            </a:tbl>
          </a:graphicData>
        </a:graphic>
      </p:graphicFrame>
      <p:sp>
        <p:nvSpPr>
          <p:cNvPr id="10" name="Rectangle 9"/>
          <p:cNvSpPr/>
          <p:nvPr/>
        </p:nvSpPr>
        <p:spPr>
          <a:xfrm>
            <a:off x="2416176" y="5363956"/>
            <a:ext cx="8640960" cy="1296022"/>
          </a:xfrm>
          <a:prstGeom prst="rect">
            <a:avLst/>
          </a:prstGeom>
        </p:spPr>
        <p:txBody>
          <a:bodyPr wrap="square" lIns="64288" tIns="32144" rIns="64288" bIns="32144">
            <a:spAutoFit/>
          </a:bodyPr>
          <a:lstStyle/>
          <a:p>
            <a:pPr defTabSz="410730" fontAlgn="base">
              <a:spcBef>
                <a:spcPct val="0"/>
              </a:spcBef>
              <a:spcAft>
                <a:spcPct val="0"/>
              </a:spcAft>
              <a:defRPr/>
            </a:pPr>
            <a:r>
              <a:rPr lang="en-US" sz="1600" b="1" dirty="0">
                <a:solidFill>
                  <a:srgbClr val="4F81BD">
                    <a:lumMod val="50000"/>
                  </a:srgbClr>
                </a:solidFill>
                <a:cs typeface="Arial" pitchFamily="34" charset="0"/>
              </a:rPr>
              <a:t>QUESTION – </a:t>
            </a:r>
            <a:r>
              <a:rPr lang="en-CA" sz="1600" dirty="0">
                <a:solidFill>
                  <a:srgbClr val="4F81BD">
                    <a:lumMod val="50000"/>
                  </a:srgbClr>
                </a:solidFill>
                <a:cs typeface="Arial" pitchFamily="34" charset="0"/>
              </a:rPr>
              <a:t>Do you agree, somewhat agree, somewhat disagree, disagree with the following statements? [RANDOMIZE]</a:t>
            </a:r>
          </a:p>
          <a:p>
            <a:pPr defTabSz="410730" fontAlgn="base">
              <a:spcBef>
                <a:spcPct val="0"/>
              </a:spcBef>
              <a:spcAft>
                <a:spcPct val="0"/>
              </a:spcAft>
              <a:defRPr/>
            </a:pPr>
            <a:endParaRPr lang="en-CA" sz="1600" dirty="0">
              <a:solidFill>
                <a:srgbClr val="4F81BD">
                  <a:lumMod val="50000"/>
                </a:srgbClr>
              </a:solidFill>
              <a:cs typeface="Arial" pitchFamily="34" charset="0"/>
            </a:endParaRPr>
          </a:p>
          <a:p>
            <a:pPr defTabSz="410730" fontAlgn="base">
              <a:spcBef>
                <a:spcPct val="0"/>
              </a:spcBef>
              <a:spcAft>
                <a:spcPct val="0"/>
              </a:spcAft>
              <a:defRPr/>
            </a:pPr>
            <a:r>
              <a:rPr lang="en-CA" sz="1600" b="1" dirty="0">
                <a:solidFill>
                  <a:srgbClr val="4F81BD">
                    <a:lumMod val="50000"/>
                  </a:srgbClr>
                </a:solidFill>
                <a:cs typeface="Arial" pitchFamily="34" charset="0"/>
              </a:rPr>
              <a:t>I would be more likely to vote for a political party who committed to helping young people own a home</a:t>
            </a:r>
            <a:endParaRPr lang="en-US" sz="1600" b="1" dirty="0">
              <a:solidFill>
                <a:srgbClr val="4F81BD">
                  <a:lumMod val="50000"/>
                </a:srgbClr>
              </a:solidFill>
              <a:cs typeface="Arial" pitchFamily="34" charset="0"/>
            </a:endParaRPr>
          </a:p>
        </p:txBody>
      </p:sp>
      <p:pic>
        <p:nvPicPr>
          <p:cNvPr id="9" name="Picture 8" descr="Picture2.png"/>
          <p:cNvPicPr>
            <a:picLocks noChangeAspect="1"/>
          </p:cNvPicPr>
          <p:nvPr/>
        </p:nvPicPr>
        <p:blipFill>
          <a:blip r:embed="rId3" cstate="print"/>
          <a:srcRect/>
          <a:stretch>
            <a:fillRect/>
          </a:stretch>
        </p:blipFill>
        <p:spPr bwMode="auto">
          <a:xfrm>
            <a:off x="-36512" y="3970734"/>
            <a:ext cx="2452688" cy="2914650"/>
          </a:xfrm>
          <a:prstGeom prst="rect">
            <a:avLst/>
          </a:prstGeom>
          <a:noFill/>
          <a:ln w="9525">
            <a:noFill/>
            <a:miter lim="800000"/>
            <a:headEnd/>
            <a:tailEnd/>
          </a:ln>
        </p:spPr>
      </p:pic>
    </p:spTree>
    <p:extLst>
      <p:ext uri="{BB962C8B-B14F-4D97-AF65-F5344CB8AC3E}">
        <p14:creationId xmlns:p14="http://schemas.microsoft.com/office/powerpoint/2010/main" val="1102184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15</a:t>
            </a:fld>
            <a:endParaRPr lang="en-CA">
              <a:solidFill>
                <a:prstClr val="black">
                  <a:tint val="75000"/>
                </a:prstClr>
              </a:solidFill>
            </a:endParaRPr>
          </a:p>
        </p:txBody>
      </p:sp>
      <p:sp>
        <p:nvSpPr>
          <p:cNvPr id="6" name="Title 5"/>
          <p:cNvSpPr>
            <a:spLocks noGrp="1"/>
          </p:cNvSpPr>
          <p:nvPr>
            <p:ph type="title" idx="4294967295"/>
          </p:nvPr>
        </p:nvSpPr>
        <p:spPr>
          <a:xfrm>
            <a:off x="587389" y="0"/>
            <a:ext cx="11604611" cy="1045839"/>
          </a:xfrm>
        </p:spPr>
        <p:txBody>
          <a:bodyPr>
            <a:normAutofit/>
          </a:bodyPr>
          <a:lstStyle/>
          <a:p>
            <a:r>
              <a:rPr lang="en-CA" sz="4000" dirty="0"/>
              <a:t>Impact of homeownership on starting a family</a:t>
            </a:r>
          </a:p>
        </p:txBody>
      </p:sp>
      <p:graphicFrame>
        <p:nvGraphicFramePr>
          <p:cNvPr id="11" name="Chart 10"/>
          <p:cNvGraphicFramePr>
            <a:graphicFrameLocks/>
          </p:cNvGraphicFramePr>
          <p:nvPr>
            <p:extLst/>
          </p:nvPr>
        </p:nvGraphicFramePr>
        <p:xfrm>
          <a:off x="1199456" y="1268759"/>
          <a:ext cx="9289032" cy="39788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Table 11"/>
          <p:cNvGraphicFramePr>
            <a:graphicFrameLocks noGrp="1"/>
          </p:cNvGraphicFramePr>
          <p:nvPr>
            <p:extLst/>
          </p:nvPr>
        </p:nvGraphicFramePr>
        <p:xfrm>
          <a:off x="10488488" y="1065726"/>
          <a:ext cx="1384600" cy="3113657"/>
        </p:xfrm>
        <a:graphic>
          <a:graphicData uri="http://schemas.openxmlformats.org/drawingml/2006/table">
            <a:tbl>
              <a:tblPr firstRow="1" bandRow="1">
                <a:tableStyleId>{5C22544A-7EE6-4342-B048-85BDC9FD1C3A}</a:tableStyleId>
              </a:tblPr>
              <a:tblGrid>
                <a:gridCol w="1384600">
                  <a:extLst>
                    <a:ext uri="{9D8B030D-6E8A-4147-A177-3AD203B41FA5}">
                      <a16:colId xmlns="" xmlns:a16="http://schemas.microsoft.com/office/drawing/2014/main" val="20000"/>
                    </a:ext>
                  </a:extLst>
                </a:gridCol>
              </a:tblGrid>
              <a:tr h="497433">
                <a:tc>
                  <a:txBody>
                    <a:bodyPr/>
                    <a:lstStyle/>
                    <a:p>
                      <a:pPr algn="ctr"/>
                      <a:r>
                        <a:rPr lang="en-CA" sz="1600" dirty="0"/>
                        <a:t>Net Score</a:t>
                      </a:r>
                    </a:p>
                  </a:txBody>
                  <a:tcPr marL="87840" marR="87840" marT="43920" marB="43920" anchor="ctr">
                    <a:solidFill>
                      <a:schemeClr val="tx2">
                        <a:lumMod val="75000"/>
                      </a:schemeClr>
                    </a:solidFill>
                  </a:tcPr>
                </a:tc>
                <a:extLst>
                  <a:ext uri="{0D108BD9-81ED-4DB2-BD59-A6C34878D82A}">
                    <a16:rowId xmlns="" xmlns:a16="http://schemas.microsoft.com/office/drawing/2014/main" val="10000"/>
                  </a:ext>
                </a:extLst>
              </a:tr>
              <a:tr h="548040">
                <a:tc>
                  <a:txBody>
                    <a:bodyPr/>
                    <a:lstStyle/>
                    <a:p>
                      <a:pPr algn="ctr"/>
                      <a:r>
                        <a:rPr lang="en-CA" sz="1600" dirty="0" smtClean="0">
                          <a:solidFill>
                            <a:schemeClr val="tx2">
                              <a:lumMod val="75000"/>
                            </a:schemeClr>
                          </a:solidFill>
                        </a:rPr>
                        <a:t>-42.2</a:t>
                      </a:r>
                      <a:endParaRPr lang="en-CA" sz="16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1"/>
                  </a:ext>
                </a:extLst>
              </a:tr>
              <a:tr h="486052">
                <a:tc>
                  <a:txBody>
                    <a:bodyPr/>
                    <a:lstStyle/>
                    <a:p>
                      <a:pPr algn="ctr"/>
                      <a:endParaRPr lang="en-CA" sz="700" dirty="0">
                        <a:solidFill>
                          <a:schemeClr val="tx2">
                            <a:lumMod val="75000"/>
                          </a:schemeClr>
                        </a:solidFill>
                      </a:endParaRPr>
                    </a:p>
                  </a:txBody>
                  <a:tcPr marL="87840" marR="87840" marT="43920" marB="43920" anchor="ctr">
                    <a:solidFill>
                      <a:schemeClr val="bg1"/>
                    </a:solidFill>
                  </a:tcPr>
                </a:tc>
                <a:extLst>
                  <a:ext uri="{0D108BD9-81ED-4DB2-BD59-A6C34878D82A}">
                    <a16:rowId xmlns="" xmlns:a16="http://schemas.microsoft.com/office/drawing/2014/main" val="10002"/>
                  </a:ext>
                </a:extLst>
              </a:tr>
              <a:tr h="548040">
                <a:tc>
                  <a:txBody>
                    <a:bodyPr/>
                    <a:lstStyle/>
                    <a:p>
                      <a:pPr algn="ctr"/>
                      <a:r>
                        <a:rPr lang="en-CA" sz="1600" dirty="0" smtClean="0">
                          <a:solidFill>
                            <a:schemeClr val="tx2">
                              <a:lumMod val="75000"/>
                            </a:schemeClr>
                          </a:solidFill>
                        </a:rPr>
                        <a:t>-36.5</a:t>
                      </a:r>
                      <a:endParaRPr lang="en-CA" sz="16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3"/>
                  </a:ext>
                </a:extLst>
              </a:tr>
              <a:tr h="486052">
                <a:tc>
                  <a:txBody>
                    <a:bodyPr/>
                    <a:lstStyle/>
                    <a:p>
                      <a:pPr algn="ctr"/>
                      <a:endParaRPr lang="en-CA" sz="700" dirty="0">
                        <a:solidFill>
                          <a:schemeClr val="tx2">
                            <a:lumMod val="75000"/>
                          </a:schemeClr>
                        </a:solidFill>
                      </a:endParaRPr>
                    </a:p>
                  </a:txBody>
                  <a:tcPr marL="87840" marR="87840" marT="43920" marB="43920" anchor="ctr">
                    <a:solidFill>
                      <a:schemeClr val="bg1"/>
                    </a:solidFill>
                  </a:tcPr>
                </a:tc>
                <a:extLst>
                  <a:ext uri="{0D108BD9-81ED-4DB2-BD59-A6C34878D82A}">
                    <a16:rowId xmlns="" xmlns:a16="http://schemas.microsoft.com/office/drawing/2014/main" val="10004"/>
                  </a:ext>
                </a:extLst>
              </a:tr>
              <a:tr h="548040">
                <a:tc>
                  <a:txBody>
                    <a:bodyPr/>
                    <a:lstStyle/>
                    <a:p>
                      <a:pPr algn="ctr"/>
                      <a:r>
                        <a:rPr lang="en-CA" sz="1600" dirty="0" smtClean="0">
                          <a:solidFill>
                            <a:schemeClr val="tx2">
                              <a:lumMod val="75000"/>
                            </a:schemeClr>
                          </a:solidFill>
                        </a:rPr>
                        <a:t>-44.5</a:t>
                      </a:r>
                      <a:endParaRPr lang="en-CA" sz="16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5"/>
                  </a:ext>
                </a:extLst>
              </a:tr>
            </a:tbl>
          </a:graphicData>
        </a:graphic>
      </p:graphicFrame>
      <p:sp>
        <p:nvSpPr>
          <p:cNvPr id="14" name="Rectangle 13"/>
          <p:cNvSpPr/>
          <p:nvPr/>
        </p:nvSpPr>
        <p:spPr>
          <a:xfrm>
            <a:off x="2603612" y="5459653"/>
            <a:ext cx="8532948" cy="1049801"/>
          </a:xfrm>
          <a:prstGeom prst="rect">
            <a:avLst/>
          </a:prstGeom>
        </p:spPr>
        <p:txBody>
          <a:bodyPr wrap="square" lIns="64288" tIns="32144" rIns="64288" bIns="32144">
            <a:spAutoFit/>
          </a:bodyPr>
          <a:lstStyle/>
          <a:p>
            <a:pPr defTabSz="410730" fontAlgn="base">
              <a:spcBef>
                <a:spcPct val="0"/>
              </a:spcBef>
              <a:spcAft>
                <a:spcPct val="0"/>
              </a:spcAft>
              <a:defRPr/>
            </a:pPr>
            <a:r>
              <a:rPr lang="en-US" sz="1600" b="1" dirty="0">
                <a:solidFill>
                  <a:srgbClr val="4F81BD">
                    <a:lumMod val="50000"/>
                  </a:srgbClr>
                </a:solidFill>
                <a:cs typeface="Arial" pitchFamily="34" charset="0"/>
              </a:rPr>
              <a:t>QUESTION – </a:t>
            </a:r>
            <a:r>
              <a:rPr lang="en-CA" sz="1600" dirty="0">
                <a:solidFill>
                  <a:srgbClr val="4F81BD">
                    <a:lumMod val="50000"/>
                  </a:srgbClr>
                </a:solidFill>
                <a:cs typeface="Arial" pitchFamily="34" charset="0"/>
              </a:rPr>
              <a:t>Do you agree, somewhat agree, somewhat disagree, disagree with the following statements? [RANDOMIZE]</a:t>
            </a:r>
          </a:p>
          <a:p>
            <a:pPr defTabSz="410730" fontAlgn="base">
              <a:spcBef>
                <a:spcPct val="0"/>
              </a:spcBef>
              <a:spcAft>
                <a:spcPct val="0"/>
              </a:spcAft>
              <a:defRPr/>
            </a:pPr>
            <a:endParaRPr lang="en-CA" sz="1600" dirty="0">
              <a:solidFill>
                <a:srgbClr val="4F81BD">
                  <a:lumMod val="50000"/>
                </a:srgbClr>
              </a:solidFill>
              <a:cs typeface="Arial" pitchFamily="34" charset="0"/>
            </a:endParaRPr>
          </a:p>
          <a:p>
            <a:pPr defTabSz="410730" fontAlgn="base">
              <a:spcBef>
                <a:spcPct val="0"/>
              </a:spcBef>
              <a:spcAft>
                <a:spcPct val="0"/>
              </a:spcAft>
              <a:defRPr/>
            </a:pPr>
            <a:r>
              <a:rPr lang="en-CA" sz="1600" b="1" dirty="0">
                <a:solidFill>
                  <a:srgbClr val="4F81BD">
                    <a:lumMod val="50000"/>
                  </a:srgbClr>
                </a:solidFill>
                <a:cs typeface="Arial" pitchFamily="34" charset="0"/>
              </a:rPr>
              <a:t>I am holding off on starting a family because I can’t find an affordable home</a:t>
            </a:r>
          </a:p>
        </p:txBody>
      </p:sp>
      <p:pic>
        <p:nvPicPr>
          <p:cNvPr id="9" name="Picture 8" descr="Picture2.png"/>
          <p:cNvPicPr>
            <a:picLocks noChangeAspect="1"/>
          </p:cNvPicPr>
          <p:nvPr/>
        </p:nvPicPr>
        <p:blipFill>
          <a:blip r:embed="rId3" cstate="print"/>
          <a:srcRect/>
          <a:stretch>
            <a:fillRect/>
          </a:stretch>
        </p:blipFill>
        <p:spPr bwMode="auto">
          <a:xfrm>
            <a:off x="-36512" y="3970734"/>
            <a:ext cx="2452688" cy="2914650"/>
          </a:xfrm>
          <a:prstGeom prst="rect">
            <a:avLst/>
          </a:prstGeom>
          <a:noFill/>
          <a:ln w="9525">
            <a:noFill/>
            <a:miter lim="800000"/>
            <a:headEnd/>
            <a:tailEnd/>
          </a:ln>
        </p:spPr>
      </p:pic>
    </p:spTree>
    <p:extLst>
      <p:ext uri="{BB962C8B-B14F-4D97-AF65-F5344CB8AC3E}">
        <p14:creationId xmlns:p14="http://schemas.microsoft.com/office/powerpoint/2010/main" val="219204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16</a:t>
            </a:fld>
            <a:endParaRPr lang="en-CA">
              <a:solidFill>
                <a:prstClr val="black">
                  <a:tint val="75000"/>
                </a:prstClr>
              </a:solidFill>
            </a:endParaRPr>
          </a:p>
        </p:txBody>
      </p:sp>
      <p:sp>
        <p:nvSpPr>
          <p:cNvPr id="6" name="Title 5"/>
          <p:cNvSpPr>
            <a:spLocks noGrp="1"/>
          </p:cNvSpPr>
          <p:nvPr>
            <p:ph type="title" idx="4294967295"/>
          </p:nvPr>
        </p:nvSpPr>
        <p:spPr>
          <a:xfrm>
            <a:off x="659396" y="4829"/>
            <a:ext cx="11532604" cy="1052513"/>
          </a:xfrm>
        </p:spPr>
        <p:txBody>
          <a:bodyPr>
            <a:normAutofit/>
          </a:bodyPr>
          <a:lstStyle/>
          <a:p>
            <a:r>
              <a:rPr lang="en-CA" sz="4000" dirty="0"/>
              <a:t>Level of support for Municipal Land Transfer Tax</a:t>
            </a:r>
          </a:p>
        </p:txBody>
      </p:sp>
      <p:graphicFrame>
        <p:nvGraphicFramePr>
          <p:cNvPr id="11" name="Chart 10"/>
          <p:cNvGraphicFramePr>
            <a:graphicFrameLocks/>
          </p:cNvGraphicFramePr>
          <p:nvPr>
            <p:extLst/>
          </p:nvPr>
        </p:nvGraphicFramePr>
        <p:xfrm>
          <a:off x="875420" y="1268760"/>
          <a:ext cx="9732912" cy="39969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Table 11"/>
          <p:cNvGraphicFramePr>
            <a:graphicFrameLocks noGrp="1"/>
          </p:cNvGraphicFramePr>
          <p:nvPr>
            <p:extLst/>
          </p:nvPr>
        </p:nvGraphicFramePr>
        <p:xfrm>
          <a:off x="10608332" y="1196752"/>
          <a:ext cx="1131511" cy="2952327"/>
        </p:xfrm>
        <a:graphic>
          <a:graphicData uri="http://schemas.openxmlformats.org/drawingml/2006/table">
            <a:tbl>
              <a:tblPr firstRow="1" bandRow="1">
                <a:tableStyleId>{5C22544A-7EE6-4342-B048-85BDC9FD1C3A}</a:tableStyleId>
              </a:tblPr>
              <a:tblGrid>
                <a:gridCol w="1131511">
                  <a:extLst>
                    <a:ext uri="{9D8B030D-6E8A-4147-A177-3AD203B41FA5}">
                      <a16:colId xmlns="" xmlns:a16="http://schemas.microsoft.com/office/drawing/2014/main" val="20000"/>
                    </a:ext>
                  </a:extLst>
                </a:gridCol>
              </a:tblGrid>
              <a:tr h="471659">
                <a:tc>
                  <a:txBody>
                    <a:bodyPr/>
                    <a:lstStyle/>
                    <a:p>
                      <a:pPr algn="ctr"/>
                      <a:r>
                        <a:rPr lang="en-CA" sz="1600" dirty="0"/>
                        <a:t>Net Score</a:t>
                      </a:r>
                    </a:p>
                  </a:txBody>
                  <a:tcPr marL="87840" marR="87840" marT="43920" marB="43920" anchor="ctr">
                    <a:solidFill>
                      <a:schemeClr val="tx2">
                        <a:lumMod val="75000"/>
                      </a:schemeClr>
                    </a:solidFill>
                  </a:tcPr>
                </a:tc>
                <a:extLst>
                  <a:ext uri="{0D108BD9-81ED-4DB2-BD59-A6C34878D82A}">
                    <a16:rowId xmlns="" xmlns:a16="http://schemas.microsoft.com/office/drawing/2014/main" val="10000"/>
                  </a:ext>
                </a:extLst>
              </a:tr>
              <a:tr h="519644">
                <a:tc>
                  <a:txBody>
                    <a:bodyPr/>
                    <a:lstStyle/>
                    <a:p>
                      <a:pPr algn="ctr"/>
                      <a:r>
                        <a:rPr lang="en-CA" sz="1600" dirty="0" smtClean="0">
                          <a:solidFill>
                            <a:schemeClr val="tx2">
                              <a:lumMod val="75000"/>
                            </a:schemeClr>
                          </a:solidFill>
                        </a:rPr>
                        <a:t>-53.2</a:t>
                      </a:r>
                      <a:endParaRPr lang="en-CA" sz="16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1"/>
                  </a:ext>
                </a:extLst>
              </a:tr>
              <a:tr h="460868">
                <a:tc>
                  <a:txBody>
                    <a:bodyPr/>
                    <a:lstStyle/>
                    <a:p>
                      <a:pPr algn="ctr"/>
                      <a:endParaRPr lang="en-CA" sz="700" dirty="0">
                        <a:solidFill>
                          <a:schemeClr val="tx2">
                            <a:lumMod val="75000"/>
                          </a:schemeClr>
                        </a:solidFill>
                      </a:endParaRPr>
                    </a:p>
                  </a:txBody>
                  <a:tcPr marL="87840" marR="87840" marT="43920" marB="43920" anchor="ctr">
                    <a:solidFill>
                      <a:schemeClr val="bg1"/>
                    </a:solidFill>
                  </a:tcPr>
                </a:tc>
                <a:extLst>
                  <a:ext uri="{0D108BD9-81ED-4DB2-BD59-A6C34878D82A}">
                    <a16:rowId xmlns="" xmlns:a16="http://schemas.microsoft.com/office/drawing/2014/main" val="10002"/>
                  </a:ext>
                </a:extLst>
              </a:tr>
              <a:tr h="519644">
                <a:tc>
                  <a:txBody>
                    <a:bodyPr/>
                    <a:lstStyle/>
                    <a:p>
                      <a:pPr algn="ctr"/>
                      <a:r>
                        <a:rPr lang="en-CA" sz="1600" dirty="0" smtClean="0">
                          <a:solidFill>
                            <a:schemeClr val="tx2">
                              <a:lumMod val="75000"/>
                            </a:schemeClr>
                          </a:solidFill>
                        </a:rPr>
                        <a:t>-52.2</a:t>
                      </a:r>
                      <a:endParaRPr lang="en-CA" sz="16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3"/>
                  </a:ext>
                </a:extLst>
              </a:tr>
              <a:tr h="460868">
                <a:tc>
                  <a:txBody>
                    <a:bodyPr/>
                    <a:lstStyle/>
                    <a:p>
                      <a:pPr algn="ctr"/>
                      <a:endParaRPr lang="en-CA" sz="700" dirty="0">
                        <a:solidFill>
                          <a:schemeClr val="tx2">
                            <a:lumMod val="75000"/>
                          </a:schemeClr>
                        </a:solidFill>
                      </a:endParaRPr>
                    </a:p>
                  </a:txBody>
                  <a:tcPr marL="87840" marR="87840" marT="43920" marB="43920" anchor="ctr">
                    <a:solidFill>
                      <a:schemeClr val="bg1"/>
                    </a:solidFill>
                  </a:tcPr>
                </a:tc>
                <a:extLst>
                  <a:ext uri="{0D108BD9-81ED-4DB2-BD59-A6C34878D82A}">
                    <a16:rowId xmlns="" xmlns:a16="http://schemas.microsoft.com/office/drawing/2014/main" val="10004"/>
                  </a:ext>
                </a:extLst>
              </a:tr>
              <a:tr h="519644">
                <a:tc>
                  <a:txBody>
                    <a:bodyPr/>
                    <a:lstStyle/>
                    <a:p>
                      <a:pPr algn="ctr"/>
                      <a:r>
                        <a:rPr lang="en-CA" sz="1600" dirty="0" smtClean="0">
                          <a:solidFill>
                            <a:schemeClr val="tx2">
                              <a:lumMod val="75000"/>
                            </a:schemeClr>
                          </a:solidFill>
                        </a:rPr>
                        <a:t>-53.5</a:t>
                      </a:r>
                      <a:endParaRPr lang="en-CA" sz="16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5"/>
                  </a:ext>
                </a:extLst>
              </a:tr>
            </a:tbl>
          </a:graphicData>
        </a:graphic>
      </p:graphicFrame>
      <p:sp>
        <p:nvSpPr>
          <p:cNvPr id="13" name="Rectangle 12"/>
          <p:cNvSpPr/>
          <p:nvPr/>
        </p:nvSpPr>
        <p:spPr>
          <a:xfrm>
            <a:off x="2416353" y="5612223"/>
            <a:ext cx="9181020" cy="926690"/>
          </a:xfrm>
          <a:prstGeom prst="rect">
            <a:avLst/>
          </a:prstGeom>
        </p:spPr>
        <p:txBody>
          <a:bodyPr wrap="square" lIns="64288" tIns="32144" rIns="64288" bIns="32144">
            <a:spAutoFit/>
          </a:bodyPr>
          <a:lstStyle/>
          <a:p>
            <a:pPr defTabSz="410730" fontAlgn="base">
              <a:spcBef>
                <a:spcPct val="0"/>
              </a:spcBef>
              <a:spcAft>
                <a:spcPct val="0"/>
              </a:spcAft>
              <a:defRPr/>
            </a:pPr>
            <a:r>
              <a:rPr lang="en-US" sz="1400" b="1" dirty="0">
                <a:solidFill>
                  <a:srgbClr val="4F81BD">
                    <a:lumMod val="50000"/>
                  </a:srgbClr>
                </a:solidFill>
                <a:cs typeface="Arial" pitchFamily="34" charset="0"/>
              </a:rPr>
              <a:t>QUESTION – </a:t>
            </a:r>
            <a:r>
              <a:rPr lang="en-CA" sz="1400" dirty="0">
                <a:solidFill>
                  <a:srgbClr val="4F81BD">
                    <a:lumMod val="50000"/>
                  </a:srgbClr>
                </a:solidFill>
                <a:cs typeface="Arial" pitchFamily="34" charset="0"/>
              </a:rPr>
              <a:t>As you may know, the City of Toronto is currently the only municipality in Ontario that is able to charge a Municipal Land Transfer Tax on the sale of a home.  For example, on a detached home valued at $700,000, this tax would cost a Toronto buyer an additional $10,475. Do you support, somewhat support somewhat oppose or oppose allowing other municipalities to have a similar Municipal Land Transfer tax?</a:t>
            </a:r>
            <a:endParaRPr lang="en-CA" sz="1400" b="1" dirty="0">
              <a:solidFill>
                <a:srgbClr val="4F81BD">
                  <a:lumMod val="50000"/>
                </a:srgbClr>
              </a:solidFill>
              <a:cs typeface="Arial" pitchFamily="34" charset="0"/>
            </a:endParaRPr>
          </a:p>
        </p:txBody>
      </p:sp>
      <p:pic>
        <p:nvPicPr>
          <p:cNvPr id="9" name="Picture 8" descr="Picture2.png"/>
          <p:cNvPicPr>
            <a:picLocks noChangeAspect="1"/>
          </p:cNvPicPr>
          <p:nvPr/>
        </p:nvPicPr>
        <p:blipFill>
          <a:blip r:embed="rId3" cstate="print"/>
          <a:srcRect/>
          <a:stretch>
            <a:fillRect/>
          </a:stretch>
        </p:blipFill>
        <p:spPr bwMode="auto">
          <a:xfrm>
            <a:off x="-36512" y="3970734"/>
            <a:ext cx="2452688" cy="2914650"/>
          </a:xfrm>
          <a:prstGeom prst="rect">
            <a:avLst/>
          </a:prstGeom>
          <a:noFill/>
          <a:ln w="9525">
            <a:noFill/>
            <a:miter lim="800000"/>
            <a:headEnd/>
            <a:tailEnd/>
          </a:ln>
        </p:spPr>
      </p:pic>
    </p:spTree>
    <p:extLst>
      <p:ext uri="{BB962C8B-B14F-4D97-AF65-F5344CB8AC3E}">
        <p14:creationId xmlns:p14="http://schemas.microsoft.com/office/powerpoint/2010/main" val="1236417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17</a:t>
            </a:fld>
            <a:endParaRPr lang="en-CA">
              <a:solidFill>
                <a:prstClr val="black">
                  <a:tint val="75000"/>
                </a:prstClr>
              </a:solidFill>
            </a:endParaRPr>
          </a:p>
        </p:txBody>
      </p:sp>
      <p:sp>
        <p:nvSpPr>
          <p:cNvPr id="6" name="Title 5"/>
          <p:cNvSpPr>
            <a:spLocks noGrp="1"/>
          </p:cNvSpPr>
          <p:nvPr>
            <p:ph type="title" idx="4294967295"/>
          </p:nvPr>
        </p:nvSpPr>
        <p:spPr>
          <a:xfrm>
            <a:off x="623393" y="0"/>
            <a:ext cx="11568608" cy="1052513"/>
          </a:xfrm>
        </p:spPr>
        <p:txBody>
          <a:bodyPr>
            <a:normAutofit/>
          </a:bodyPr>
          <a:lstStyle/>
          <a:p>
            <a:r>
              <a:rPr lang="en-CA" dirty="0"/>
              <a:t>Support for a Foreign Buyers Tax</a:t>
            </a:r>
          </a:p>
        </p:txBody>
      </p:sp>
      <p:graphicFrame>
        <p:nvGraphicFramePr>
          <p:cNvPr id="11" name="Chart 10"/>
          <p:cNvGraphicFramePr>
            <a:graphicFrameLocks/>
          </p:cNvGraphicFramePr>
          <p:nvPr>
            <p:extLst/>
          </p:nvPr>
        </p:nvGraphicFramePr>
        <p:xfrm>
          <a:off x="911424" y="1268760"/>
          <a:ext cx="10045116" cy="40324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Table 11"/>
          <p:cNvGraphicFramePr>
            <a:graphicFrameLocks noGrp="1"/>
          </p:cNvGraphicFramePr>
          <p:nvPr>
            <p:extLst/>
          </p:nvPr>
        </p:nvGraphicFramePr>
        <p:xfrm>
          <a:off x="10884532" y="1268760"/>
          <a:ext cx="1116124" cy="2939753"/>
        </p:xfrm>
        <a:graphic>
          <a:graphicData uri="http://schemas.openxmlformats.org/drawingml/2006/table">
            <a:tbl>
              <a:tblPr firstRow="1" bandRow="1">
                <a:tableStyleId>{5C22544A-7EE6-4342-B048-85BDC9FD1C3A}</a:tableStyleId>
              </a:tblPr>
              <a:tblGrid>
                <a:gridCol w="1116124">
                  <a:extLst>
                    <a:ext uri="{9D8B030D-6E8A-4147-A177-3AD203B41FA5}">
                      <a16:colId xmlns="" xmlns:a16="http://schemas.microsoft.com/office/drawing/2014/main" val="20000"/>
                    </a:ext>
                  </a:extLst>
                </a:gridCol>
              </a:tblGrid>
              <a:tr h="469650">
                <a:tc>
                  <a:txBody>
                    <a:bodyPr/>
                    <a:lstStyle/>
                    <a:p>
                      <a:pPr algn="ctr"/>
                      <a:r>
                        <a:rPr lang="en-CA" sz="1600" dirty="0"/>
                        <a:t>Net Score</a:t>
                      </a:r>
                    </a:p>
                  </a:txBody>
                  <a:tcPr marL="87840" marR="87840" marT="43920" marB="43920" anchor="ctr">
                    <a:solidFill>
                      <a:schemeClr val="tx2">
                        <a:lumMod val="75000"/>
                      </a:schemeClr>
                    </a:solidFill>
                  </a:tcPr>
                </a:tc>
                <a:extLst>
                  <a:ext uri="{0D108BD9-81ED-4DB2-BD59-A6C34878D82A}">
                    <a16:rowId xmlns="" xmlns:a16="http://schemas.microsoft.com/office/drawing/2014/main" val="10000"/>
                  </a:ext>
                </a:extLst>
              </a:tr>
              <a:tr h="517431">
                <a:tc>
                  <a:txBody>
                    <a:bodyPr/>
                    <a:lstStyle/>
                    <a:p>
                      <a:pPr algn="ctr"/>
                      <a:r>
                        <a:rPr lang="en-CA" sz="1600" dirty="0" smtClean="0">
                          <a:solidFill>
                            <a:schemeClr val="tx2">
                              <a:lumMod val="75000"/>
                            </a:schemeClr>
                          </a:solidFill>
                        </a:rPr>
                        <a:t>+43.4</a:t>
                      </a:r>
                      <a:endParaRPr lang="en-CA" sz="16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1"/>
                  </a:ext>
                </a:extLst>
              </a:tr>
              <a:tr h="458905">
                <a:tc>
                  <a:txBody>
                    <a:bodyPr/>
                    <a:lstStyle/>
                    <a:p>
                      <a:pPr algn="ctr"/>
                      <a:endParaRPr lang="en-CA" sz="700" dirty="0">
                        <a:solidFill>
                          <a:schemeClr val="tx2">
                            <a:lumMod val="75000"/>
                          </a:schemeClr>
                        </a:solidFill>
                      </a:endParaRPr>
                    </a:p>
                  </a:txBody>
                  <a:tcPr marL="87840" marR="87840" marT="43920" marB="43920" anchor="ctr">
                    <a:solidFill>
                      <a:schemeClr val="bg1"/>
                    </a:solidFill>
                  </a:tcPr>
                </a:tc>
                <a:extLst>
                  <a:ext uri="{0D108BD9-81ED-4DB2-BD59-A6C34878D82A}">
                    <a16:rowId xmlns="" xmlns:a16="http://schemas.microsoft.com/office/drawing/2014/main" val="10002"/>
                  </a:ext>
                </a:extLst>
              </a:tr>
              <a:tr h="517431">
                <a:tc>
                  <a:txBody>
                    <a:bodyPr/>
                    <a:lstStyle/>
                    <a:p>
                      <a:pPr algn="ctr"/>
                      <a:r>
                        <a:rPr lang="en-CA" sz="1600" dirty="0" smtClean="0">
                          <a:solidFill>
                            <a:schemeClr val="tx2">
                              <a:lumMod val="75000"/>
                            </a:schemeClr>
                          </a:solidFill>
                        </a:rPr>
                        <a:t>+38.5</a:t>
                      </a:r>
                      <a:endParaRPr lang="en-CA" sz="16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3"/>
                  </a:ext>
                </a:extLst>
              </a:tr>
              <a:tr h="458905">
                <a:tc>
                  <a:txBody>
                    <a:bodyPr/>
                    <a:lstStyle/>
                    <a:p>
                      <a:pPr algn="ctr"/>
                      <a:endParaRPr lang="en-CA" sz="700" dirty="0">
                        <a:solidFill>
                          <a:schemeClr val="tx2">
                            <a:lumMod val="75000"/>
                          </a:schemeClr>
                        </a:solidFill>
                      </a:endParaRPr>
                    </a:p>
                  </a:txBody>
                  <a:tcPr marL="87840" marR="87840" marT="43920" marB="43920" anchor="ctr">
                    <a:solidFill>
                      <a:schemeClr val="bg1"/>
                    </a:solidFill>
                  </a:tcPr>
                </a:tc>
                <a:extLst>
                  <a:ext uri="{0D108BD9-81ED-4DB2-BD59-A6C34878D82A}">
                    <a16:rowId xmlns="" xmlns:a16="http://schemas.microsoft.com/office/drawing/2014/main" val="10004"/>
                  </a:ext>
                </a:extLst>
              </a:tr>
              <a:tr h="517431">
                <a:tc>
                  <a:txBody>
                    <a:bodyPr/>
                    <a:lstStyle/>
                    <a:p>
                      <a:pPr algn="ctr"/>
                      <a:r>
                        <a:rPr lang="en-CA" sz="1600" dirty="0" smtClean="0">
                          <a:solidFill>
                            <a:schemeClr val="tx2">
                              <a:lumMod val="75000"/>
                            </a:schemeClr>
                          </a:solidFill>
                        </a:rPr>
                        <a:t>+45.3</a:t>
                      </a:r>
                      <a:endParaRPr lang="en-CA" sz="16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5"/>
                  </a:ext>
                </a:extLst>
              </a:tr>
            </a:tbl>
          </a:graphicData>
        </a:graphic>
      </p:graphicFrame>
      <p:sp>
        <p:nvSpPr>
          <p:cNvPr id="10" name="Rectangle 9"/>
          <p:cNvSpPr/>
          <p:nvPr/>
        </p:nvSpPr>
        <p:spPr>
          <a:xfrm>
            <a:off x="2495600" y="5697252"/>
            <a:ext cx="9217024" cy="926690"/>
          </a:xfrm>
          <a:prstGeom prst="rect">
            <a:avLst/>
          </a:prstGeom>
        </p:spPr>
        <p:txBody>
          <a:bodyPr wrap="square" lIns="64288" tIns="32144" rIns="64288" bIns="32144">
            <a:spAutoFit/>
          </a:bodyPr>
          <a:lstStyle/>
          <a:p>
            <a:pPr defTabSz="410730" fontAlgn="base">
              <a:spcBef>
                <a:spcPct val="0"/>
              </a:spcBef>
              <a:spcAft>
                <a:spcPct val="0"/>
              </a:spcAft>
              <a:defRPr/>
            </a:pPr>
            <a:r>
              <a:rPr lang="en-US" sz="1400" b="1" dirty="0">
                <a:solidFill>
                  <a:srgbClr val="4F81BD">
                    <a:lumMod val="50000"/>
                  </a:srgbClr>
                </a:solidFill>
                <a:cs typeface="Arial" pitchFamily="34" charset="0"/>
              </a:rPr>
              <a:t>QUESTION – </a:t>
            </a:r>
            <a:r>
              <a:rPr lang="en-CA" sz="1400" dirty="0">
                <a:solidFill>
                  <a:srgbClr val="4F81BD">
                    <a:lumMod val="50000"/>
                  </a:srgbClr>
                </a:solidFill>
                <a:cs typeface="Arial" pitchFamily="34" charset="0"/>
              </a:rPr>
              <a:t>Do you support, somewhat support, somewhat oppose or oppose a 15% tax on the purchase of a residential property by individuals who are not citizens or permanent residents of Canada.  This policy is also known as the Non-Resident Speculation Tax or a Foreign Buyers Tax. The purpose of the tax is to crack down on real estate speculation on residential homes by people who are not Canadian citizens.</a:t>
            </a:r>
            <a:endParaRPr lang="en-CA" sz="1400" b="1" dirty="0">
              <a:solidFill>
                <a:srgbClr val="4F81BD">
                  <a:lumMod val="50000"/>
                </a:srgbClr>
              </a:solidFill>
              <a:cs typeface="Arial" pitchFamily="34" charset="0"/>
            </a:endParaRPr>
          </a:p>
        </p:txBody>
      </p:sp>
      <p:pic>
        <p:nvPicPr>
          <p:cNvPr id="9" name="Picture 8" descr="Picture2.png"/>
          <p:cNvPicPr>
            <a:picLocks noChangeAspect="1"/>
          </p:cNvPicPr>
          <p:nvPr/>
        </p:nvPicPr>
        <p:blipFill>
          <a:blip r:embed="rId3" cstate="print"/>
          <a:srcRect/>
          <a:stretch>
            <a:fillRect/>
          </a:stretch>
        </p:blipFill>
        <p:spPr bwMode="auto">
          <a:xfrm>
            <a:off x="-36512" y="3970734"/>
            <a:ext cx="2452688" cy="2914650"/>
          </a:xfrm>
          <a:prstGeom prst="rect">
            <a:avLst/>
          </a:prstGeom>
          <a:noFill/>
          <a:ln w="9525">
            <a:noFill/>
            <a:miter lim="800000"/>
            <a:headEnd/>
            <a:tailEnd/>
          </a:ln>
        </p:spPr>
      </p:pic>
    </p:spTree>
    <p:extLst>
      <p:ext uri="{BB962C8B-B14F-4D97-AF65-F5344CB8AC3E}">
        <p14:creationId xmlns:p14="http://schemas.microsoft.com/office/powerpoint/2010/main" val="1412868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18</a:t>
            </a:fld>
            <a:endParaRPr lang="en-CA">
              <a:solidFill>
                <a:prstClr val="black">
                  <a:tint val="75000"/>
                </a:prstClr>
              </a:solidFill>
            </a:endParaRPr>
          </a:p>
        </p:txBody>
      </p:sp>
      <p:sp>
        <p:nvSpPr>
          <p:cNvPr id="6" name="Title 5"/>
          <p:cNvSpPr>
            <a:spLocks noGrp="1"/>
          </p:cNvSpPr>
          <p:nvPr>
            <p:ph type="title" idx="4294967295"/>
          </p:nvPr>
        </p:nvSpPr>
        <p:spPr>
          <a:xfrm>
            <a:off x="659396" y="0"/>
            <a:ext cx="11532604" cy="980728"/>
          </a:xfrm>
        </p:spPr>
        <p:txBody>
          <a:bodyPr>
            <a:normAutofit/>
          </a:bodyPr>
          <a:lstStyle/>
          <a:p>
            <a:r>
              <a:rPr lang="en-CA" sz="4000" dirty="0"/>
              <a:t>Concerns related to communities</a:t>
            </a:r>
          </a:p>
        </p:txBody>
      </p:sp>
      <p:graphicFrame>
        <p:nvGraphicFramePr>
          <p:cNvPr id="11" name="Chart 10"/>
          <p:cNvGraphicFramePr>
            <a:graphicFrameLocks/>
          </p:cNvGraphicFramePr>
          <p:nvPr>
            <p:extLst/>
          </p:nvPr>
        </p:nvGraphicFramePr>
        <p:xfrm>
          <a:off x="1382422" y="888107"/>
          <a:ext cx="9394098" cy="45365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Table 11"/>
          <p:cNvGraphicFramePr>
            <a:graphicFrameLocks noGrp="1"/>
          </p:cNvGraphicFramePr>
          <p:nvPr>
            <p:extLst/>
          </p:nvPr>
        </p:nvGraphicFramePr>
        <p:xfrm>
          <a:off x="10610292" y="728700"/>
          <a:ext cx="972108" cy="3798363"/>
        </p:xfrm>
        <a:graphic>
          <a:graphicData uri="http://schemas.openxmlformats.org/drawingml/2006/table">
            <a:tbl>
              <a:tblPr firstRow="1" bandRow="1">
                <a:tableStyleId>{5C22544A-7EE6-4342-B048-85BDC9FD1C3A}</a:tableStyleId>
              </a:tblPr>
              <a:tblGrid>
                <a:gridCol w="972108">
                  <a:extLst>
                    <a:ext uri="{9D8B030D-6E8A-4147-A177-3AD203B41FA5}">
                      <a16:colId xmlns="" xmlns:a16="http://schemas.microsoft.com/office/drawing/2014/main" val="20000"/>
                    </a:ext>
                  </a:extLst>
                </a:gridCol>
              </a:tblGrid>
              <a:tr h="445563">
                <a:tc>
                  <a:txBody>
                    <a:bodyPr/>
                    <a:lstStyle/>
                    <a:p>
                      <a:pPr algn="ctr"/>
                      <a:r>
                        <a:rPr lang="en-CA" sz="1400" dirty="0"/>
                        <a:t>Net Score</a:t>
                      </a:r>
                    </a:p>
                  </a:txBody>
                  <a:tcPr anchor="ctr">
                    <a:solidFill>
                      <a:schemeClr val="tx2">
                        <a:lumMod val="75000"/>
                      </a:schemeClr>
                    </a:solidFill>
                  </a:tcPr>
                </a:tc>
                <a:extLst>
                  <a:ext uri="{0D108BD9-81ED-4DB2-BD59-A6C34878D82A}">
                    <a16:rowId xmlns="" xmlns:a16="http://schemas.microsoft.com/office/drawing/2014/main" val="10000"/>
                  </a:ext>
                </a:extLst>
              </a:tr>
              <a:tr h="296623">
                <a:tc>
                  <a:txBody>
                    <a:bodyPr/>
                    <a:lstStyle/>
                    <a:p>
                      <a:pPr algn="ctr"/>
                      <a:r>
                        <a:rPr lang="en-CA" sz="1400" dirty="0" smtClean="0">
                          <a:solidFill>
                            <a:schemeClr val="tx2">
                              <a:lumMod val="75000"/>
                            </a:schemeClr>
                          </a:solidFill>
                        </a:rPr>
                        <a:t>-69.7</a:t>
                      </a:r>
                      <a:endParaRPr lang="en-CA" sz="1400" dirty="0">
                        <a:solidFill>
                          <a:schemeClr val="tx2">
                            <a:lumMod val="75000"/>
                          </a:schemeClr>
                        </a:solidFill>
                      </a:endParaRPr>
                    </a:p>
                  </a:txBody>
                  <a:tcPr anchor="ctr"/>
                </a:tc>
                <a:extLst>
                  <a:ext uri="{0D108BD9-81ED-4DB2-BD59-A6C34878D82A}">
                    <a16:rowId xmlns="" xmlns:a16="http://schemas.microsoft.com/office/drawing/2014/main" val="10001"/>
                  </a:ext>
                </a:extLst>
              </a:tr>
              <a:tr h="296623">
                <a:tc>
                  <a:txBody>
                    <a:bodyPr/>
                    <a:lstStyle/>
                    <a:p>
                      <a:pPr algn="ctr"/>
                      <a:endParaRPr lang="en-CA" sz="1400" dirty="0">
                        <a:solidFill>
                          <a:schemeClr val="tx2">
                            <a:lumMod val="75000"/>
                          </a:schemeClr>
                        </a:solidFill>
                      </a:endParaRPr>
                    </a:p>
                  </a:txBody>
                  <a:tcPr anchor="ctr">
                    <a:solidFill>
                      <a:schemeClr val="bg1"/>
                    </a:solidFill>
                  </a:tcPr>
                </a:tc>
                <a:extLst>
                  <a:ext uri="{0D108BD9-81ED-4DB2-BD59-A6C34878D82A}">
                    <a16:rowId xmlns="" xmlns:a16="http://schemas.microsoft.com/office/drawing/2014/main" val="10002"/>
                  </a:ext>
                </a:extLst>
              </a:tr>
              <a:tr h="296623">
                <a:tc>
                  <a:txBody>
                    <a:bodyPr/>
                    <a:lstStyle/>
                    <a:p>
                      <a:pPr algn="ctr"/>
                      <a:r>
                        <a:rPr lang="en-CA" sz="1400" dirty="0" smtClean="0">
                          <a:solidFill>
                            <a:schemeClr val="tx2">
                              <a:lumMod val="75000"/>
                            </a:schemeClr>
                          </a:solidFill>
                        </a:rPr>
                        <a:t>-66.4</a:t>
                      </a:r>
                      <a:endParaRPr lang="en-CA" sz="1400" dirty="0">
                        <a:solidFill>
                          <a:schemeClr val="tx2">
                            <a:lumMod val="75000"/>
                          </a:schemeClr>
                        </a:solidFill>
                      </a:endParaRPr>
                    </a:p>
                  </a:txBody>
                  <a:tcPr anchor="ctr"/>
                </a:tc>
                <a:extLst>
                  <a:ext uri="{0D108BD9-81ED-4DB2-BD59-A6C34878D82A}">
                    <a16:rowId xmlns="" xmlns:a16="http://schemas.microsoft.com/office/drawing/2014/main" val="10003"/>
                  </a:ext>
                </a:extLst>
              </a:tr>
              <a:tr h="296623">
                <a:tc>
                  <a:txBody>
                    <a:bodyPr/>
                    <a:lstStyle/>
                    <a:p>
                      <a:pPr algn="ctr"/>
                      <a:endParaRPr lang="en-CA" sz="1400" dirty="0">
                        <a:solidFill>
                          <a:schemeClr val="tx2">
                            <a:lumMod val="75000"/>
                          </a:schemeClr>
                        </a:solidFill>
                      </a:endParaRPr>
                    </a:p>
                  </a:txBody>
                  <a:tcPr anchor="ctr">
                    <a:solidFill>
                      <a:schemeClr val="bg1"/>
                    </a:solidFill>
                  </a:tcPr>
                </a:tc>
                <a:extLst>
                  <a:ext uri="{0D108BD9-81ED-4DB2-BD59-A6C34878D82A}">
                    <a16:rowId xmlns="" xmlns:a16="http://schemas.microsoft.com/office/drawing/2014/main" val="10004"/>
                  </a:ext>
                </a:extLst>
              </a:tr>
              <a:tr h="296623">
                <a:tc>
                  <a:txBody>
                    <a:bodyPr/>
                    <a:lstStyle/>
                    <a:p>
                      <a:pPr algn="ctr"/>
                      <a:r>
                        <a:rPr lang="en-CA" sz="1400" dirty="0" smtClean="0">
                          <a:solidFill>
                            <a:schemeClr val="tx2">
                              <a:lumMod val="75000"/>
                            </a:schemeClr>
                          </a:solidFill>
                        </a:rPr>
                        <a:t>-68.6</a:t>
                      </a:r>
                      <a:endParaRPr lang="en-CA" sz="1400" dirty="0">
                        <a:solidFill>
                          <a:schemeClr val="tx2">
                            <a:lumMod val="75000"/>
                          </a:schemeClr>
                        </a:solidFill>
                      </a:endParaRPr>
                    </a:p>
                  </a:txBody>
                  <a:tcPr anchor="ctr"/>
                </a:tc>
                <a:extLst>
                  <a:ext uri="{0D108BD9-81ED-4DB2-BD59-A6C34878D82A}">
                    <a16:rowId xmlns="" xmlns:a16="http://schemas.microsoft.com/office/drawing/2014/main" val="10005"/>
                  </a:ext>
                </a:extLst>
              </a:tr>
              <a:tr h="296623">
                <a:tc>
                  <a:txBody>
                    <a:bodyPr/>
                    <a:lstStyle/>
                    <a:p>
                      <a:pPr algn="ctr"/>
                      <a:endParaRPr lang="en-CA" sz="1400" dirty="0">
                        <a:solidFill>
                          <a:schemeClr val="tx2">
                            <a:lumMod val="75000"/>
                          </a:schemeClr>
                        </a:solidFill>
                      </a:endParaRPr>
                    </a:p>
                  </a:txBody>
                  <a:tcPr anchor="ctr">
                    <a:solidFill>
                      <a:schemeClr val="bg1"/>
                    </a:solidFill>
                  </a:tcPr>
                </a:tc>
                <a:extLst>
                  <a:ext uri="{0D108BD9-81ED-4DB2-BD59-A6C34878D82A}">
                    <a16:rowId xmlns="" xmlns:a16="http://schemas.microsoft.com/office/drawing/2014/main" val="10006"/>
                  </a:ext>
                </a:extLst>
              </a:tr>
              <a:tr h="296623">
                <a:tc>
                  <a:txBody>
                    <a:bodyPr/>
                    <a:lstStyle/>
                    <a:p>
                      <a:pPr algn="ctr"/>
                      <a:r>
                        <a:rPr lang="en-CA" sz="1400" dirty="0" smtClean="0">
                          <a:solidFill>
                            <a:schemeClr val="tx2">
                              <a:lumMod val="75000"/>
                            </a:schemeClr>
                          </a:solidFill>
                        </a:rPr>
                        <a:t>-62.3</a:t>
                      </a:r>
                      <a:endParaRPr lang="en-CA" sz="1400" dirty="0">
                        <a:solidFill>
                          <a:schemeClr val="tx2">
                            <a:lumMod val="75000"/>
                          </a:schemeClr>
                        </a:solidFill>
                      </a:endParaRPr>
                    </a:p>
                  </a:txBody>
                  <a:tcPr anchor="ctr"/>
                </a:tc>
                <a:extLst>
                  <a:ext uri="{0D108BD9-81ED-4DB2-BD59-A6C34878D82A}">
                    <a16:rowId xmlns="" xmlns:a16="http://schemas.microsoft.com/office/drawing/2014/main" val="10007"/>
                  </a:ext>
                </a:extLst>
              </a:tr>
              <a:tr h="296623">
                <a:tc>
                  <a:txBody>
                    <a:bodyPr/>
                    <a:lstStyle/>
                    <a:p>
                      <a:pPr algn="ctr"/>
                      <a:endParaRPr lang="en-CA" sz="1400" dirty="0">
                        <a:solidFill>
                          <a:schemeClr val="tx2">
                            <a:lumMod val="75000"/>
                          </a:schemeClr>
                        </a:solidFill>
                      </a:endParaRPr>
                    </a:p>
                  </a:txBody>
                  <a:tcPr anchor="ctr">
                    <a:noFill/>
                  </a:tcPr>
                </a:tc>
                <a:extLst>
                  <a:ext uri="{0D108BD9-81ED-4DB2-BD59-A6C34878D82A}">
                    <a16:rowId xmlns="" xmlns:a16="http://schemas.microsoft.com/office/drawing/2014/main" val="10008"/>
                  </a:ext>
                </a:extLst>
              </a:tr>
              <a:tr h="296623">
                <a:tc>
                  <a:txBody>
                    <a:bodyPr/>
                    <a:lstStyle/>
                    <a:p>
                      <a:pPr algn="ctr"/>
                      <a:r>
                        <a:rPr lang="en-CA" sz="1400" dirty="0" smtClean="0">
                          <a:solidFill>
                            <a:schemeClr val="tx2">
                              <a:lumMod val="75000"/>
                            </a:schemeClr>
                          </a:solidFill>
                        </a:rPr>
                        <a:t>-59.5</a:t>
                      </a:r>
                      <a:endParaRPr lang="en-CA" sz="1400" dirty="0">
                        <a:solidFill>
                          <a:schemeClr val="tx2">
                            <a:lumMod val="75000"/>
                          </a:schemeClr>
                        </a:solidFill>
                      </a:endParaRPr>
                    </a:p>
                  </a:txBody>
                  <a:tcPr anchor="ctr"/>
                </a:tc>
                <a:extLst>
                  <a:ext uri="{0D108BD9-81ED-4DB2-BD59-A6C34878D82A}">
                    <a16:rowId xmlns="" xmlns:a16="http://schemas.microsoft.com/office/drawing/2014/main" val="10009"/>
                  </a:ext>
                </a:extLst>
              </a:tr>
              <a:tr h="296623">
                <a:tc>
                  <a:txBody>
                    <a:bodyPr/>
                    <a:lstStyle/>
                    <a:p>
                      <a:pPr algn="ctr"/>
                      <a:endParaRPr lang="en-CA" sz="1400" dirty="0">
                        <a:solidFill>
                          <a:schemeClr val="tx2">
                            <a:lumMod val="75000"/>
                          </a:schemeClr>
                        </a:solidFill>
                      </a:endParaRPr>
                    </a:p>
                  </a:txBody>
                  <a:tcPr anchor="ctr">
                    <a:noFill/>
                  </a:tcPr>
                </a:tc>
                <a:extLst>
                  <a:ext uri="{0D108BD9-81ED-4DB2-BD59-A6C34878D82A}">
                    <a16:rowId xmlns="" xmlns:a16="http://schemas.microsoft.com/office/drawing/2014/main" val="10010"/>
                  </a:ext>
                </a:extLst>
              </a:tr>
              <a:tr h="296623">
                <a:tc>
                  <a:txBody>
                    <a:bodyPr/>
                    <a:lstStyle/>
                    <a:p>
                      <a:pPr algn="ctr"/>
                      <a:r>
                        <a:rPr lang="en-CA" sz="1400" dirty="0" smtClean="0">
                          <a:solidFill>
                            <a:schemeClr val="tx2">
                              <a:lumMod val="75000"/>
                            </a:schemeClr>
                          </a:solidFill>
                        </a:rPr>
                        <a:t>-50.6</a:t>
                      </a:r>
                      <a:endParaRPr lang="en-CA" sz="1400" dirty="0">
                        <a:solidFill>
                          <a:schemeClr val="tx2">
                            <a:lumMod val="75000"/>
                          </a:schemeClr>
                        </a:solidFill>
                      </a:endParaRPr>
                    </a:p>
                  </a:txBody>
                  <a:tcPr anchor="ctr"/>
                </a:tc>
                <a:extLst>
                  <a:ext uri="{0D108BD9-81ED-4DB2-BD59-A6C34878D82A}">
                    <a16:rowId xmlns="" xmlns:a16="http://schemas.microsoft.com/office/drawing/2014/main" val="10011"/>
                  </a:ext>
                </a:extLst>
              </a:tr>
            </a:tbl>
          </a:graphicData>
        </a:graphic>
      </p:graphicFrame>
      <p:sp>
        <p:nvSpPr>
          <p:cNvPr id="18" name="Rectangle 17"/>
          <p:cNvSpPr/>
          <p:nvPr/>
        </p:nvSpPr>
        <p:spPr>
          <a:xfrm>
            <a:off x="2495600" y="5928639"/>
            <a:ext cx="9433048" cy="557358"/>
          </a:xfrm>
          <a:prstGeom prst="rect">
            <a:avLst/>
          </a:prstGeom>
        </p:spPr>
        <p:txBody>
          <a:bodyPr wrap="square" lIns="64288" tIns="32144" rIns="64288" bIns="32144">
            <a:spAutoFit/>
          </a:bodyPr>
          <a:lstStyle/>
          <a:p>
            <a:pPr defTabSz="410730" fontAlgn="base">
              <a:spcBef>
                <a:spcPct val="0"/>
              </a:spcBef>
              <a:spcAft>
                <a:spcPct val="0"/>
              </a:spcAft>
              <a:defRPr/>
            </a:pPr>
            <a:r>
              <a:rPr lang="en-US" sz="1600" b="1" dirty="0">
                <a:solidFill>
                  <a:srgbClr val="4F81BD">
                    <a:lumMod val="50000"/>
                  </a:srgbClr>
                </a:solidFill>
                <a:cs typeface="Arial" pitchFamily="34" charset="0"/>
              </a:rPr>
              <a:t>QUESTION – </a:t>
            </a:r>
            <a:r>
              <a:rPr lang="en-CA" sz="1600" dirty="0">
                <a:solidFill>
                  <a:srgbClr val="4F81BD">
                    <a:lumMod val="50000"/>
                  </a:srgbClr>
                </a:solidFill>
                <a:cs typeface="Arial" pitchFamily="34" charset="0"/>
              </a:rPr>
              <a:t>Are you concerned, somewhat concerned, somewhat not concerned or not concerned about the following? [RANDOMIZE]</a:t>
            </a:r>
            <a:endParaRPr lang="en-US" sz="1600" dirty="0">
              <a:solidFill>
                <a:srgbClr val="4F81BD">
                  <a:lumMod val="50000"/>
                </a:srgbClr>
              </a:solidFill>
              <a:cs typeface="Arial" pitchFamily="34" charset="0"/>
            </a:endParaRPr>
          </a:p>
        </p:txBody>
      </p:sp>
      <p:pic>
        <p:nvPicPr>
          <p:cNvPr id="9" name="Picture 8" descr="Picture2.png"/>
          <p:cNvPicPr>
            <a:picLocks noChangeAspect="1"/>
          </p:cNvPicPr>
          <p:nvPr/>
        </p:nvPicPr>
        <p:blipFill>
          <a:blip r:embed="rId3" cstate="print"/>
          <a:srcRect/>
          <a:stretch>
            <a:fillRect/>
          </a:stretch>
        </p:blipFill>
        <p:spPr bwMode="auto">
          <a:xfrm>
            <a:off x="-36512" y="3970734"/>
            <a:ext cx="2452688" cy="2914650"/>
          </a:xfrm>
          <a:prstGeom prst="rect">
            <a:avLst/>
          </a:prstGeom>
          <a:noFill/>
          <a:ln w="9525">
            <a:noFill/>
            <a:miter lim="800000"/>
            <a:headEnd/>
            <a:tailEnd/>
          </a:ln>
        </p:spPr>
      </p:pic>
    </p:spTree>
    <p:extLst>
      <p:ext uri="{BB962C8B-B14F-4D97-AF65-F5344CB8AC3E}">
        <p14:creationId xmlns:p14="http://schemas.microsoft.com/office/powerpoint/2010/main" val="1351555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19</a:t>
            </a:fld>
            <a:endParaRPr lang="en-CA">
              <a:solidFill>
                <a:prstClr val="black">
                  <a:tint val="75000"/>
                </a:prstClr>
              </a:solidFill>
            </a:endParaRPr>
          </a:p>
        </p:txBody>
      </p:sp>
      <p:sp>
        <p:nvSpPr>
          <p:cNvPr id="6" name="Title 5"/>
          <p:cNvSpPr>
            <a:spLocks noGrp="1"/>
          </p:cNvSpPr>
          <p:nvPr>
            <p:ph type="title" idx="4294967295"/>
          </p:nvPr>
        </p:nvSpPr>
        <p:spPr>
          <a:xfrm>
            <a:off x="659397" y="0"/>
            <a:ext cx="11532604" cy="1016608"/>
          </a:xfrm>
        </p:spPr>
        <p:txBody>
          <a:bodyPr>
            <a:normAutofit/>
          </a:bodyPr>
          <a:lstStyle/>
          <a:p>
            <a:r>
              <a:rPr lang="en-CA" sz="4000" dirty="0"/>
              <a:t>Concerns related to communities cont’d</a:t>
            </a:r>
          </a:p>
        </p:txBody>
      </p:sp>
      <p:graphicFrame>
        <p:nvGraphicFramePr>
          <p:cNvPr id="12" name="Table 11"/>
          <p:cNvGraphicFramePr>
            <a:graphicFrameLocks noGrp="1"/>
          </p:cNvGraphicFramePr>
          <p:nvPr>
            <p:extLst/>
          </p:nvPr>
        </p:nvGraphicFramePr>
        <p:xfrm>
          <a:off x="10848528" y="944724"/>
          <a:ext cx="936104" cy="3132352"/>
        </p:xfrm>
        <a:graphic>
          <a:graphicData uri="http://schemas.openxmlformats.org/drawingml/2006/table">
            <a:tbl>
              <a:tblPr firstRow="1" bandRow="1">
                <a:tableStyleId>{5C22544A-7EE6-4342-B048-85BDC9FD1C3A}</a:tableStyleId>
              </a:tblPr>
              <a:tblGrid>
                <a:gridCol w="936104">
                  <a:extLst>
                    <a:ext uri="{9D8B030D-6E8A-4147-A177-3AD203B41FA5}">
                      <a16:colId xmlns="" xmlns:a16="http://schemas.microsoft.com/office/drawing/2014/main" val="20000"/>
                    </a:ext>
                  </a:extLst>
                </a:gridCol>
              </a:tblGrid>
              <a:tr h="391544">
                <a:tc>
                  <a:txBody>
                    <a:bodyPr/>
                    <a:lstStyle/>
                    <a:p>
                      <a:pPr algn="ctr"/>
                      <a:r>
                        <a:rPr lang="en-CA" sz="1200" dirty="0"/>
                        <a:t>Net Score</a:t>
                      </a:r>
                    </a:p>
                  </a:txBody>
                  <a:tcPr anchor="ctr">
                    <a:solidFill>
                      <a:schemeClr val="tx2">
                        <a:lumMod val="75000"/>
                      </a:schemeClr>
                    </a:solidFill>
                  </a:tcPr>
                </a:tc>
                <a:extLst>
                  <a:ext uri="{0D108BD9-81ED-4DB2-BD59-A6C34878D82A}">
                    <a16:rowId xmlns="" xmlns:a16="http://schemas.microsoft.com/office/drawing/2014/main" val="10000"/>
                  </a:ext>
                </a:extLst>
              </a:tr>
              <a:tr h="391544">
                <a:tc>
                  <a:txBody>
                    <a:bodyPr/>
                    <a:lstStyle/>
                    <a:p>
                      <a:pPr algn="ctr"/>
                      <a:r>
                        <a:rPr lang="en-CA" sz="1200" dirty="0" smtClean="0">
                          <a:solidFill>
                            <a:schemeClr val="tx2">
                              <a:lumMod val="75000"/>
                            </a:schemeClr>
                          </a:solidFill>
                        </a:rPr>
                        <a:t>-32.1</a:t>
                      </a:r>
                      <a:endParaRPr lang="en-CA" sz="1200" dirty="0">
                        <a:solidFill>
                          <a:schemeClr val="tx2">
                            <a:lumMod val="75000"/>
                          </a:schemeClr>
                        </a:solidFill>
                      </a:endParaRPr>
                    </a:p>
                  </a:txBody>
                  <a:tcPr anchor="ctr"/>
                </a:tc>
                <a:extLst>
                  <a:ext uri="{0D108BD9-81ED-4DB2-BD59-A6C34878D82A}">
                    <a16:rowId xmlns="" xmlns:a16="http://schemas.microsoft.com/office/drawing/2014/main" val="10001"/>
                  </a:ext>
                </a:extLst>
              </a:tr>
              <a:tr h="391544">
                <a:tc>
                  <a:txBody>
                    <a:bodyPr/>
                    <a:lstStyle/>
                    <a:p>
                      <a:pPr algn="ctr"/>
                      <a:endParaRPr lang="en-CA" sz="1200" dirty="0">
                        <a:solidFill>
                          <a:schemeClr val="tx2">
                            <a:lumMod val="75000"/>
                          </a:schemeClr>
                        </a:solidFill>
                      </a:endParaRPr>
                    </a:p>
                  </a:txBody>
                  <a:tcPr anchor="ctr">
                    <a:solidFill>
                      <a:schemeClr val="bg1"/>
                    </a:solidFill>
                  </a:tcPr>
                </a:tc>
                <a:extLst>
                  <a:ext uri="{0D108BD9-81ED-4DB2-BD59-A6C34878D82A}">
                    <a16:rowId xmlns="" xmlns:a16="http://schemas.microsoft.com/office/drawing/2014/main" val="10002"/>
                  </a:ext>
                </a:extLst>
              </a:tr>
              <a:tr h="391544">
                <a:tc>
                  <a:txBody>
                    <a:bodyPr/>
                    <a:lstStyle/>
                    <a:p>
                      <a:pPr algn="ctr"/>
                      <a:r>
                        <a:rPr lang="en-CA" sz="1200" dirty="0" smtClean="0">
                          <a:solidFill>
                            <a:schemeClr val="tx2">
                              <a:lumMod val="75000"/>
                            </a:schemeClr>
                          </a:solidFill>
                        </a:rPr>
                        <a:t>-23.8</a:t>
                      </a:r>
                      <a:endParaRPr lang="en-CA" sz="1200" dirty="0">
                        <a:solidFill>
                          <a:schemeClr val="tx2">
                            <a:lumMod val="75000"/>
                          </a:schemeClr>
                        </a:solidFill>
                      </a:endParaRPr>
                    </a:p>
                  </a:txBody>
                  <a:tcPr anchor="ctr"/>
                </a:tc>
                <a:extLst>
                  <a:ext uri="{0D108BD9-81ED-4DB2-BD59-A6C34878D82A}">
                    <a16:rowId xmlns="" xmlns:a16="http://schemas.microsoft.com/office/drawing/2014/main" val="10003"/>
                  </a:ext>
                </a:extLst>
              </a:tr>
              <a:tr h="391544">
                <a:tc>
                  <a:txBody>
                    <a:bodyPr/>
                    <a:lstStyle/>
                    <a:p>
                      <a:pPr algn="ctr"/>
                      <a:endParaRPr lang="en-CA" sz="1200" dirty="0">
                        <a:solidFill>
                          <a:schemeClr val="tx2">
                            <a:lumMod val="75000"/>
                          </a:schemeClr>
                        </a:solidFill>
                      </a:endParaRPr>
                    </a:p>
                  </a:txBody>
                  <a:tcPr anchor="ctr">
                    <a:solidFill>
                      <a:schemeClr val="bg1"/>
                    </a:solidFill>
                  </a:tcPr>
                </a:tc>
                <a:extLst>
                  <a:ext uri="{0D108BD9-81ED-4DB2-BD59-A6C34878D82A}">
                    <a16:rowId xmlns="" xmlns:a16="http://schemas.microsoft.com/office/drawing/2014/main" val="10004"/>
                  </a:ext>
                </a:extLst>
              </a:tr>
              <a:tr h="391544">
                <a:tc>
                  <a:txBody>
                    <a:bodyPr/>
                    <a:lstStyle/>
                    <a:p>
                      <a:pPr algn="ctr"/>
                      <a:r>
                        <a:rPr lang="en-CA" sz="1200" dirty="0" smtClean="0">
                          <a:solidFill>
                            <a:schemeClr val="tx2">
                              <a:lumMod val="75000"/>
                            </a:schemeClr>
                          </a:solidFill>
                        </a:rPr>
                        <a:t>-3.7</a:t>
                      </a:r>
                      <a:endParaRPr lang="en-CA" sz="1200" dirty="0">
                        <a:solidFill>
                          <a:schemeClr val="tx2">
                            <a:lumMod val="75000"/>
                          </a:schemeClr>
                        </a:solidFill>
                      </a:endParaRPr>
                    </a:p>
                  </a:txBody>
                  <a:tcPr anchor="ctr"/>
                </a:tc>
                <a:extLst>
                  <a:ext uri="{0D108BD9-81ED-4DB2-BD59-A6C34878D82A}">
                    <a16:rowId xmlns="" xmlns:a16="http://schemas.microsoft.com/office/drawing/2014/main" val="10005"/>
                  </a:ext>
                </a:extLst>
              </a:tr>
              <a:tr h="391544">
                <a:tc>
                  <a:txBody>
                    <a:bodyPr/>
                    <a:lstStyle/>
                    <a:p>
                      <a:pPr algn="ctr"/>
                      <a:endParaRPr lang="en-CA" sz="1200" dirty="0">
                        <a:solidFill>
                          <a:schemeClr val="tx2">
                            <a:lumMod val="75000"/>
                          </a:schemeClr>
                        </a:solidFill>
                      </a:endParaRPr>
                    </a:p>
                  </a:txBody>
                  <a:tcPr anchor="ctr">
                    <a:solidFill>
                      <a:schemeClr val="bg1"/>
                    </a:solidFill>
                  </a:tcPr>
                </a:tc>
                <a:extLst>
                  <a:ext uri="{0D108BD9-81ED-4DB2-BD59-A6C34878D82A}">
                    <a16:rowId xmlns="" xmlns:a16="http://schemas.microsoft.com/office/drawing/2014/main" val="10006"/>
                  </a:ext>
                </a:extLst>
              </a:tr>
              <a:tr h="391544">
                <a:tc>
                  <a:txBody>
                    <a:bodyPr/>
                    <a:lstStyle/>
                    <a:p>
                      <a:pPr algn="ctr"/>
                      <a:r>
                        <a:rPr lang="en-CA" sz="1200" dirty="0" smtClean="0">
                          <a:solidFill>
                            <a:schemeClr val="tx2">
                              <a:lumMod val="75000"/>
                            </a:schemeClr>
                          </a:solidFill>
                        </a:rPr>
                        <a:t>-8.3</a:t>
                      </a:r>
                      <a:endParaRPr lang="en-CA" sz="1200" dirty="0">
                        <a:solidFill>
                          <a:schemeClr val="tx2">
                            <a:lumMod val="75000"/>
                          </a:schemeClr>
                        </a:solidFill>
                      </a:endParaRPr>
                    </a:p>
                  </a:txBody>
                  <a:tcPr anchor="ctr"/>
                </a:tc>
                <a:extLst>
                  <a:ext uri="{0D108BD9-81ED-4DB2-BD59-A6C34878D82A}">
                    <a16:rowId xmlns="" xmlns:a16="http://schemas.microsoft.com/office/drawing/2014/main" val="10007"/>
                  </a:ext>
                </a:extLst>
              </a:tr>
            </a:tbl>
          </a:graphicData>
        </a:graphic>
      </p:graphicFrame>
      <p:sp>
        <p:nvSpPr>
          <p:cNvPr id="18" name="Rectangle 17"/>
          <p:cNvSpPr/>
          <p:nvPr/>
        </p:nvSpPr>
        <p:spPr>
          <a:xfrm>
            <a:off x="2531604" y="5877272"/>
            <a:ext cx="9465049" cy="557358"/>
          </a:xfrm>
          <a:prstGeom prst="rect">
            <a:avLst/>
          </a:prstGeom>
        </p:spPr>
        <p:txBody>
          <a:bodyPr wrap="square" lIns="64288" tIns="32144" rIns="64288" bIns="32144">
            <a:spAutoFit/>
          </a:bodyPr>
          <a:lstStyle/>
          <a:p>
            <a:pPr defTabSz="410730" fontAlgn="base">
              <a:spcBef>
                <a:spcPct val="0"/>
              </a:spcBef>
              <a:spcAft>
                <a:spcPct val="0"/>
              </a:spcAft>
              <a:defRPr/>
            </a:pPr>
            <a:r>
              <a:rPr lang="en-US" sz="1600" b="1" dirty="0">
                <a:solidFill>
                  <a:srgbClr val="4F81BD">
                    <a:lumMod val="50000"/>
                  </a:srgbClr>
                </a:solidFill>
                <a:cs typeface="Arial" pitchFamily="34" charset="0"/>
              </a:rPr>
              <a:t>QUESTION – </a:t>
            </a:r>
            <a:r>
              <a:rPr lang="en-CA" sz="1600" dirty="0">
                <a:solidFill>
                  <a:srgbClr val="4F81BD">
                    <a:lumMod val="50000"/>
                  </a:srgbClr>
                </a:solidFill>
                <a:cs typeface="Arial" pitchFamily="34" charset="0"/>
              </a:rPr>
              <a:t>Are you concerned, somewhat concerned, somewhat not concerned or not concerned about the following? [RANDOMIZE]</a:t>
            </a:r>
            <a:endParaRPr lang="en-US" sz="1600" dirty="0">
              <a:solidFill>
                <a:srgbClr val="4F81BD">
                  <a:lumMod val="50000"/>
                </a:srgbClr>
              </a:solidFill>
              <a:cs typeface="Arial" pitchFamily="34" charset="0"/>
            </a:endParaRPr>
          </a:p>
        </p:txBody>
      </p:sp>
      <p:pic>
        <p:nvPicPr>
          <p:cNvPr id="9" name="Picture 8" descr="Picture2.png"/>
          <p:cNvPicPr>
            <a:picLocks noChangeAspect="1"/>
          </p:cNvPicPr>
          <p:nvPr/>
        </p:nvPicPr>
        <p:blipFill>
          <a:blip r:embed="rId2" cstate="print"/>
          <a:srcRect/>
          <a:stretch>
            <a:fillRect/>
          </a:stretch>
        </p:blipFill>
        <p:spPr bwMode="auto">
          <a:xfrm>
            <a:off x="-36512" y="3970734"/>
            <a:ext cx="2452688" cy="2914650"/>
          </a:xfrm>
          <a:prstGeom prst="rect">
            <a:avLst/>
          </a:prstGeom>
          <a:noFill/>
          <a:ln w="9525">
            <a:noFill/>
            <a:miter lim="800000"/>
            <a:headEnd/>
            <a:tailEnd/>
          </a:ln>
        </p:spPr>
      </p:pic>
      <p:graphicFrame>
        <p:nvGraphicFramePr>
          <p:cNvPr id="11" name="Chart 10"/>
          <p:cNvGraphicFramePr>
            <a:graphicFrameLocks/>
          </p:cNvGraphicFramePr>
          <p:nvPr>
            <p:extLst/>
          </p:nvPr>
        </p:nvGraphicFramePr>
        <p:xfrm>
          <a:off x="875420" y="1016732"/>
          <a:ext cx="10081120" cy="40324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5846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152"/>
            <a:ext cx="12192000" cy="8128000"/>
          </a:xfrm>
          <a:prstGeom prst="rect">
            <a:avLst/>
          </a:prstGeom>
        </p:spPr>
      </p:pic>
      <p:sp>
        <p:nvSpPr>
          <p:cNvPr id="8" name="Trapezoid 7"/>
          <p:cNvSpPr/>
          <p:nvPr/>
        </p:nvSpPr>
        <p:spPr>
          <a:xfrm rot="5400000">
            <a:off x="1088573" y="-348346"/>
            <a:ext cx="4321628" cy="6868891"/>
          </a:xfrm>
          <a:prstGeom prst="trapezoid">
            <a:avLst>
              <a:gd name="adj" fmla="val 28500"/>
            </a:avLst>
          </a:prstGeom>
          <a:solidFill>
            <a:srgbClr val="00CD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8972" y="1775705"/>
            <a:ext cx="5170714" cy="2400657"/>
          </a:xfrm>
          <a:prstGeom prst="rect">
            <a:avLst/>
          </a:prstGeom>
          <a:noFill/>
        </p:spPr>
        <p:txBody>
          <a:bodyPr wrap="square" rtlCol="0">
            <a:spAutoFit/>
          </a:bodyPr>
          <a:lstStyle/>
          <a:p>
            <a:r>
              <a:rPr lang="en-US" dirty="0"/>
              <a:t/>
            </a:r>
            <a:br>
              <a:rPr lang="en-US" dirty="0"/>
            </a:br>
            <a:endParaRPr lang="en-US" dirty="0"/>
          </a:p>
          <a:p>
            <a:r>
              <a:rPr lang="en-US" sz="2400" dirty="0" smtClean="0">
                <a:solidFill>
                  <a:schemeClr val="bg1"/>
                </a:solidFill>
                <a:latin typeface="Roboto Medium" charset="0"/>
                <a:ea typeface="Roboto Medium" charset="0"/>
                <a:cs typeface="Roboto Medium" charset="0"/>
              </a:rPr>
              <a:t>For </a:t>
            </a:r>
            <a:r>
              <a:rPr lang="en-US" sz="2400" dirty="0">
                <a:solidFill>
                  <a:schemeClr val="bg1"/>
                </a:solidFill>
                <a:latin typeface="Roboto Medium" charset="0"/>
                <a:ea typeface="Roboto Medium" charset="0"/>
                <a:cs typeface="Roboto Medium" charset="0"/>
              </a:rPr>
              <a:t>the first time in 130 years, living at home with mom and dad is the most common </a:t>
            </a:r>
            <a:r>
              <a:rPr lang="en-US" sz="2400" dirty="0" smtClean="0">
                <a:solidFill>
                  <a:schemeClr val="bg1"/>
                </a:solidFill>
                <a:latin typeface="Roboto Medium" charset="0"/>
                <a:ea typeface="Roboto Medium" charset="0"/>
                <a:cs typeface="Roboto Medium" charset="0"/>
              </a:rPr>
              <a:t>living arrangement </a:t>
            </a:r>
            <a:r>
              <a:rPr lang="en-US" sz="2400" dirty="0">
                <a:solidFill>
                  <a:schemeClr val="bg1"/>
                </a:solidFill>
                <a:latin typeface="Roboto Medium" charset="0"/>
                <a:ea typeface="Roboto Medium" charset="0"/>
                <a:cs typeface="Roboto Medium" charset="0"/>
              </a:rPr>
              <a:t>in our province. </a:t>
            </a:r>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53258" y="5538510"/>
            <a:ext cx="1323839" cy="66350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7956" y="5101638"/>
            <a:ext cx="1842294" cy="1272658"/>
          </a:xfrm>
          <a:prstGeom prst="rect">
            <a:avLst/>
          </a:prstGeom>
        </p:spPr>
      </p:pic>
    </p:spTree>
    <p:extLst>
      <p:ext uri="{BB962C8B-B14F-4D97-AF65-F5344CB8AC3E}">
        <p14:creationId xmlns:p14="http://schemas.microsoft.com/office/powerpoint/2010/main" val="16751534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20</a:t>
            </a:fld>
            <a:endParaRPr lang="en-CA">
              <a:solidFill>
                <a:prstClr val="black">
                  <a:tint val="75000"/>
                </a:prstClr>
              </a:solidFill>
            </a:endParaRPr>
          </a:p>
        </p:txBody>
      </p:sp>
      <p:sp>
        <p:nvSpPr>
          <p:cNvPr id="6" name="Title 5"/>
          <p:cNvSpPr>
            <a:spLocks noGrp="1"/>
          </p:cNvSpPr>
          <p:nvPr>
            <p:ph type="title" idx="4294967295"/>
          </p:nvPr>
        </p:nvSpPr>
        <p:spPr>
          <a:xfrm>
            <a:off x="623393" y="0"/>
            <a:ext cx="11568608" cy="1052513"/>
          </a:xfrm>
        </p:spPr>
        <p:txBody>
          <a:bodyPr>
            <a:normAutofit/>
          </a:bodyPr>
          <a:lstStyle/>
          <a:p>
            <a:r>
              <a:rPr lang="en-CA" sz="4000" dirty="0"/>
              <a:t>Concern with Hydro prices</a:t>
            </a:r>
          </a:p>
        </p:txBody>
      </p:sp>
      <p:graphicFrame>
        <p:nvGraphicFramePr>
          <p:cNvPr id="11" name="Chart 10"/>
          <p:cNvGraphicFramePr>
            <a:graphicFrameLocks/>
          </p:cNvGraphicFramePr>
          <p:nvPr>
            <p:extLst/>
          </p:nvPr>
        </p:nvGraphicFramePr>
        <p:xfrm>
          <a:off x="1091444" y="1268760"/>
          <a:ext cx="9649072" cy="35283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Table 11"/>
          <p:cNvGraphicFramePr>
            <a:graphicFrameLocks noGrp="1"/>
          </p:cNvGraphicFramePr>
          <p:nvPr>
            <p:extLst/>
          </p:nvPr>
        </p:nvGraphicFramePr>
        <p:xfrm>
          <a:off x="10632504" y="1270236"/>
          <a:ext cx="1199964" cy="2522184"/>
        </p:xfrm>
        <a:graphic>
          <a:graphicData uri="http://schemas.openxmlformats.org/drawingml/2006/table">
            <a:tbl>
              <a:tblPr firstRow="1" bandRow="1">
                <a:tableStyleId>{5C22544A-7EE6-4342-B048-85BDC9FD1C3A}</a:tableStyleId>
              </a:tblPr>
              <a:tblGrid>
                <a:gridCol w="1199964">
                  <a:extLst>
                    <a:ext uri="{9D8B030D-6E8A-4147-A177-3AD203B41FA5}">
                      <a16:colId xmlns="" xmlns:a16="http://schemas.microsoft.com/office/drawing/2014/main" val="20000"/>
                    </a:ext>
                  </a:extLst>
                </a:gridCol>
              </a:tblGrid>
              <a:tr h="402940">
                <a:tc>
                  <a:txBody>
                    <a:bodyPr/>
                    <a:lstStyle/>
                    <a:p>
                      <a:pPr algn="ctr"/>
                      <a:r>
                        <a:rPr lang="en-CA" sz="1400" dirty="0"/>
                        <a:t>Net Score</a:t>
                      </a:r>
                    </a:p>
                  </a:txBody>
                  <a:tcPr marL="87840" marR="87840" marT="43920" marB="43920" anchor="ctr">
                    <a:solidFill>
                      <a:schemeClr val="tx2">
                        <a:lumMod val="75000"/>
                      </a:schemeClr>
                    </a:solidFill>
                  </a:tcPr>
                </a:tc>
                <a:extLst>
                  <a:ext uri="{0D108BD9-81ED-4DB2-BD59-A6C34878D82A}">
                    <a16:rowId xmlns="" xmlns:a16="http://schemas.microsoft.com/office/drawing/2014/main" val="10000"/>
                  </a:ext>
                </a:extLst>
              </a:tr>
              <a:tr h="443934">
                <a:tc>
                  <a:txBody>
                    <a:bodyPr/>
                    <a:lstStyle/>
                    <a:p>
                      <a:pPr algn="ctr"/>
                      <a:r>
                        <a:rPr lang="en-CA" sz="1400" dirty="0" smtClean="0">
                          <a:solidFill>
                            <a:schemeClr val="tx2">
                              <a:lumMod val="75000"/>
                            </a:schemeClr>
                          </a:solidFill>
                        </a:rPr>
                        <a:t>-66.4</a:t>
                      </a:r>
                      <a:endParaRPr lang="en-CA" sz="14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1"/>
                  </a:ext>
                </a:extLst>
              </a:tr>
              <a:tr h="393721">
                <a:tc>
                  <a:txBody>
                    <a:bodyPr/>
                    <a:lstStyle/>
                    <a:p>
                      <a:pPr algn="ctr"/>
                      <a:endParaRPr lang="en-CA" sz="600" dirty="0">
                        <a:solidFill>
                          <a:schemeClr val="tx2">
                            <a:lumMod val="75000"/>
                          </a:schemeClr>
                        </a:solidFill>
                      </a:endParaRPr>
                    </a:p>
                  </a:txBody>
                  <a:tcPr marL="87840" marR="87840" marT="43920" marB="43920" anchor="ctr">
                    <a:solidFill>
                      <a:schemeClr val="bg1"/>
                    </a:solidFill>
                  </a:tcPr>
                </a:tc>
                <a:extLst>
                  <a:ext uri="{0D108BD9-81ED-4DB2-BD59-A6C34878D82A}">
                    <a16:rowId xmlns="" xmlns:a16="http://schemas.microsoft.com/office/drawing/2014/main" val="10002"/>
                  </a:ext>
                </a:extLst>
              </a:tr>
              <a:tr h="443934">
                <a:tc>
                  <a:txBody>
                    <a:bodyPr/>
                    <a:lstStyle/>
                    <a:p>
                      <a:pPr algn="ctr"/>
                      <a:r>
                        <a:rPr lang="en-CA" sz="1400" dirty="0" smtClean="0">
                          <a:solidFill>
                            <a:schemeClr val="tx2">
                              <a:lumMod val="75000"/>
                            </a:schemeClr>
                          </a:solidFill>
                        </a:rPr>
                        <a:t>-58.7</a:t>
                      </a:r>
                      <a:endParaRPr lang="en-CA" sz="14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3"/>
                  </a:ext>
                </a:extLst>
              </a:tr>
              <a:tr h="393721">
                <a:tc>
                  <a:txBody>
                    <a:bodyPr/>
                    <a:lstStyle/>
                    <a:p>
                      <a:pPr algn="ctr"/>
                      <a:endParaRPr lang="en-CA" sz="600" dirty="0">
                        <a:solidFill>
                          <a:schemeClr val="tx2">
                            <a:lumMod val="75000"/>
                          </a:schemeClr>
                        </a:solidFill>
                      </a:endParaRPr>
                    </a:p>
                  </a:txBody>
                  <a:tcPr marL="87840" marR="87840" marT="43920" marB="43920" anchor="ctr">
                    <a:solidFill>
                      <a:schemeClr val="bg1"/>
                    </a:solidFill>
                  </a:tcPr>
                </a:tc>
                <a:extLst>
                  <a:ext uri="{0D108BD9-81ED-4DB2-BD59-A6C34878D82A}">
                    <a16:rowId xmlns="" xmlns:a16="http://schemas.microsoft.com/office/drawing/2014/main" val="10004"/>
                  </a:ext>
                </a:extLst>
              </a:tr>
              <a:tr h="443934">
                <a:tc>
                  <a:txBody>
                    <a:bodyPr/>
                    <a:lstStyle/>
                    <a:p>
                      <a:pPr algn="ctr"/>
                      <a:r>
                        <a:rPr lang="en-CA" sz="1400" dirty="0" smtClean="0">
                          <a:solidFill>
                            <a:schemeClr val="tx2">
                              <a:lumMod val="75000"/>
                            </a:schemeClr>
                          </a:solidFill>
                        </a:rPr>
                        <a:t>-69.3</a:t>
                      </a:r>
                      <a:endParaRPr lang="en-CA" sz="14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5"/>
                  </a:ext>
                </a:extLst>
              </a:tr>
            </a:tbl>
          </a:graphicData>
        </a:graphic>
      </p:graphicFrame>
      <p:sp>
        <p:nvSpPr>
          <p:cNvPr id="10" name="Rectangle 9"/>
          <p:cNvSpPr/>
          <p:nvPr/>
        </p:nvSpPr>
        <p:spPr>
          <a:xfrm>
            <a:off x="2855640" y="5337212"/>
            <a:ext cx="7992888" cy="1049801"/>
          </a:xfrm>
          <a:prstGeom prst="rect">
            <a:avLst/>
          </a:prstGeom>
        </p:spPr>
        <p:txBody>
          <a:bodyPr wrap="square" lIns="64288" tIns="32144" rIns="64288" bIns="32144">
            <a:spAutoFit/>
          </a:bodyPr>
          <a:lstStyle/>
          <a:p>
            <a:pPr defTabSz="410730" fontAlgn="base">
              <a:spcBef>
                <a:spcPct val="0"/>
              </a:spcBef>
              <a:spcAft>
                <a:spcPct val="0"/>
              </a:spcAft>
              <a:defRPr/>
            </a:pPr>
            <a:r>
              <a:rPr lang="en-US" sz="1600" b="1" dirty="0">
                <a:solidFill>
                  <a:srgbClr val="4F81BD">
                    <a:lumMod val="50000"/>
                  </a:srgbClr>
                </a:solidFill>
                <a:cs typeface="Arial" pitchFamily="34" charset="0"/>
              </a:rPr>
              <a:t>QUESTION – </a:t>
            </a:r>
            <a:r>
              <a:rPr lang="en-CA" sz="1600" dirty="0">
                <a:solidFill>
                  <a:srgbClr val="4F81BD">
                    <a:lumMod val="50000"/>
                  </a:srgbClr>
                </a:solidFill>
                <a:cs typeface="Arial" pitchFamily="34" charset="0"/>
              </a:rPr>
              <a:t>Are you concerned, somewhat concerned, somewhat not concerned or not concerned about the following? [RANDOMIZE]</a:t>
            </a:r>
          </a:p>
          <a:p>
            <a:pPr defTabSz="410730" fontAlgn="base">
              <a:spcBef>
                <a:spcPct val="0"/>
              </a:spcBef>
              <a:spcAft>
                <a:spcPct val="0"/>
              </a:spcAft>
              <a:defRPr/>
            </a:pPr>
            <a:endParaRPr lang="en-CA" sz="1600" dirty="0">
              <a:solidFill>
                <a:srgbClr val="4F81BD">
                  <a:lumMod val="50000"/>
                </a:srgbClr>
              </a:solidFill>
              <a:cs typeface="Arial" pitchFamily="34" charset="0"/>
            </a:endParaRPr>
          </a:p>
          <a:p>
            <a:pPr defTabSz="410730" fontAlgn="base">
              <a:spcBef>
                <a:spcPct val="0"/>
              </a:spcBef>
              <a:spcAft>
                <a:spcPct val="0"/>
              </a:spcAft>
              <a:defRPr/>
            </a:pPr>
            <a:r>
              <a:rPr lang="en-CA" sz="1600" b="1" dirty="0">
                <a:solidFill>
                  <a:srgbClr val="4F81BD">
                    <a:lumMod val="50000"/>
                  </a:srgbClr>
                </a:solidFill>
                <a:cs typeface="Arial" pitchFamily="34" charset="0"/>
              </a:rPr>
              <a:t>Hydro prices</a:t>
            </a:r>
            <a:endParaRPr lang="en-US" sz="1600" b="1" dirty="0">
              <a:solidFill>
                <a:srgbClr val="4F81BD">
                  <a:lumMod val="50000"/>
                </a:srgbClr>
              </a:solidFill>
              <a:cs typeface="Arial" pitchFamily="34" charset="0"/>
            </a:endParaRPr>
          </a:p>
        </p:txBody>
      </p:sp>
      <p:pic>
        <p:nvPicPr>
          <p:cNvPr id="9" name="Picture 8" descr="Picture2.png"/>
          <p:cNvPicPr>
            <a:picLocks noChangeAspect="1"/>
          </p:cNvPicPr>
          <p:nvPr/>
        </p:nvPicPr>
        <p:blipFill>
          <a:blip r:embed="rId3" cstate="print"/>
          <a:srcRect/>
          <a:stretch>
            <a:fillRect/>
          </a:stretch>
        </p:blipFill>
        <p:spPr bwMode="auto">
          <a:xfrm>
            <a:off x="-36512" y="3970734"/>
            <a:ext cx="2452688" cy="2914650"/>
          </a:xfrm>
          <a:prstGeom prst="rect">
            <a:avLst/>
          </a:prstGeom>
          <a:noFill/>
          <a:ln w="9525">
            <a:noFill/>
            <a:miter lim="800000"/>
            <a:headEnd/>
            <a:tailEnd/>
          </a:ln>
        </p:spPr>
      </p:pic>
    </p:spTree>
    <p:extLst>
      <p:ext uri="{BB962C8B-B14F-4D97-AF65-F5344CB8AC3E}">
        <p14:creationId xmlns:p14="http://schemas.microsoft.com/office/powerpoint/2010/main" val="1141769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21</a:t>
            </a:fld>
            <a:endParaRPr lang="en-CA">
              <a:solidFill>
                <a:prstClr val="black">
                  <a:tint val="75000"/>
                </a:prstClr>
              </a:solidFill>
            </a:endParaRPr>
          </a:p>
        </p:txBody>
      </p:sp>
      <p:sp>
        <p:nvSpPr>
          <p:cNvPr id="6" name="Title 5"/>
          <p:cNvSpPr>
            <a:spLocks noGrp="1"/>
          </p:cNvSpPr>
          <p:nvPr>
            <p:ph type="title" idx="4294967295"/>
          </p:nvPr>
        </p:nvSpPr>
        <p:spPr>
          <a:xfrm>
            <a:off x="659397" y="0"/>
            <a:ext cx="11532604" cy="1052513"/>
          </a:xfrm>
        </p:spPr>
        <p:txBody>
          <a:bodyPr>
            <a:normAutofit/>
          </a:bodyPr>
          <a:lstStyle/>
          <a:p>
            <a:r>
              <a:rPr lang="en-CA" sz="4000" dirty="0"/>
              <a:t>Concern with property taxes</a:t>
            </a:r>
          </a:p>
        </p:txBody>
      </p:sp>
      <p:graphicFrame>
        <p:nvGraphicFramePr>
          <p:cNvPr id="11" name="Chart 10"/>
          <p:cNvGraphicFramePr>
            <a:graphicFrameLocks/>
          </p:cNvGraphicFramePr>
          <p:nvPr>
            <p:extLst/>
          </p:nvPr>
        </p:nvGraphicFramePr>
        <p:xfrm>
          <a:off x="983432" y="1268760"/>
          <a:ext cx="9901100" cy="35283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Table 11"/>
          <p:cNvGraphicFramePr>
            <a:graphicFrameLocks noGrp="1"/>
          </p:cNvGraphicFramePr>
          <p:nvPr>
            <p:extLst/>
          </p:nvPr>
        </p:nvGraphicFramePr>
        <p:xfrm>
          <a:off x="10713888" y="1160748"/>
          <a:ext cx="1091952" cy="2664297"/>
        </p:xfrm>
        <a:graphic>
          <a:graphicData uri="http://schemas.openxmlformats.org/drawingml/2006/table">
            <a:tbl>
              <a:tblPr firstRow="1" bandRow="1">
                <a:tableStyleId>{5C22544A-7EE6-4342-B048-85BDC9FD1C3A}</a:tableStyleId>
              </a:tblPr>
              <a:tblGrid>
                <a:gridCol w="1091952">
                  <a:extLst>
                    <a:ext uri="{9D8B030D-6E8A-4147-A177-3AD203B41FA5}">
                      <a16:colId xmlns="" xmlns:a16="http://schemas.microsoft.com/office/drawing/2014/main" val="20000"/>
                    </a:ext>
                  </a:extLst>
                </a:gridCol>
              </a:tblGrid>
              <a:tr h="520517">
                <a:tc>
                  <a:txBody>
                    <a:bodyPr/>
                    <a:lstStyle/>
                    <a:p>
                      <a:pPr algn="ctr"/>
                      <a:r>
                        <a:rPr lang="en-CA" sz="1400" dirty="0"/>
                        <a:t>Net Score</a:t>
                      </a:r>
                    </a:p>
                  </a:txBody>
                  <a:tcPr marL="87840" marR="87840" marT="43920" marB="43920" anchor="ctr">
                    <a:solidFill>
                      <a:schemeClr val="tx2">
                        <a:lumMod val="75000"/>
                      </a:schemeClr>
                    </a:solidFill>
                  </a:tcPr>
                </a:tc>
                <a:extLst>
                  <a:ext uri="{0D108BD9-81ED-4DB2-BD59-A6C34878D82A}">
                    <a16:rowId xmlns="" xmlns:a16="http://schemas.microsoft.com/office/drawing/2014/main" val="10000"/>
                  </a:ext>
                </a:extLst>
              </a:tr>
              <a:tr h="449074">
                <a:tc>
                  <a:txBody>
                    <a:bodyPr/>
                    <a:lstStyle/>
                    <a:p>
                      <a:pPr algn="ctr"/>
                      <a:r>
                        <a:rPr lang="en-CA" sz="1400" dirty="0" smtClean="0">
                          <a:solidFill>
                            <a:schemeClr val="tx2">
                              <a:lumMod val="75000"/>
                            </a:schemeClr>
                          </a:solidFill>
                        </a:rPr>
                        <a:t>-50.6</a:t>
                      </a:r>
                      <a:endParaRPr lang="en-CA" sz="14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1"/>
                  </a:ext>
                </a:extLst>
              </a:tr>
              <a:tr h="398279">
                <a:tc>
                  <a:txBody>
                    <a:bodyPr/>
                    <a:lstStyle/>
                    <a:p>
                      <a:pPr algn="ctr"/>
                      <a:endParaRPr lang="en-CA" sz="600" dirty="0">
                        <a:solidFill>
                          <a:schemeClr val="tx2">
                            <a:lumMod val="75000"/>
                          </a:schemeClr>
                        </a:solidFill>
                      </a:endParaRPr>
                    </a:p>
                  </a:txBody>
                  <a:tcPr marL="87840" marR="87840" marT="43920" marB="43920" anchor="ctr">
                    <a:solidFill>
                      <a:schemeClr val="bg1"/>
                    </a:solidFill>
                  </a:tcPr>
                </a:tc>
                <a:extLst>
                  <a:ext uri="{0D108BD9-81ED-4DB2-BD59-A6C34878D82A}">
                    <a16:rowId xmlns="" xmlns:a16="http://schemas.microsoft.com/office/drawing/2014/main" val="10002"/>
                  </a:ext>
                </a:extLst>
              </a:tr>
              <a:tr h="449074">
                <a:tc>
                  <a:txBody>
                    <a:bodyPr/>
                    <a:lstStyle/>
                    <a:p>
                      <a:pPr algn="ctr"/>
                      <a:r>
                        <a:rPr lang="en-CA" sz="1400" dirty="0" smtClean="0">
                          <a:solidFill>
                            <a:schemeClr val="tx2">
                              <a:lumMod val="75000"/>
                            </a:schemeClr>
                          </a:solidFill>
                        </a:rPr>
                        <a:t>-48.6</a:t>
                      </a:r>
                      <a:endParaRPr lang="en-CA" sz="14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3"/>
                  </a:ext>
                </a:extLst>
              </a:tr>
              <a:tr h="398279">
                <a:tc>
                  <a:txBody>
                    <a:bodyPr/>
                    <a:lstStyle/>
                    <a:p>
                      <a:pPr algn="ctr"/>
                      <a:endParaRPr lang="en-CA" sz="600" dirty="0">
                        <a:solidFill>
                          <a:schemeClr val="tx2">
                            <a:lumMod val="75000"/>
                          </a:schemeClr>
                        </a:solidFill>
                      </a:endParaRPr>
                    </a:p>
                  </a:txBody>
                  <a:tcPr marL="87840" marR="87840" marT="43920" marB="43920" anchor="ctr">
                    <a:solidFill>
                      <a:schemeClr val="bg1"/>
                    </a:solidFill>
                  </a:tcPr>
                </a:tc>
                <a:extLst>
                  <a:ext uri="{0D108BD9-81ED-4DB2-BD59-A6C34878D82A}">
                    <a16:rowId xmlns="" xmlns:a16="http://schemas.microsoft.com/office/drawing/2014/main" val="10004"/>
                  </a:ext>
                </a:extLst>
              </a:tr>
              <a:tr h="449074">
                <a:tc>
                  <a:txBody>
                    <a:bodyPr/>
                    <a:lstStyle/>
                    <a:p>
                      <a:pPr algn="ctr"/>
                      <a:r>
                        <a:rPr lang="en-CA" sz="1400" dirty="0" smtClean="0">
                          <a:solidFill>
                            <a:schemeClr val="tx2">
                              <a:lumMod val="75000"/>
                            </a:schemeClr>
                          </a:solidFill>
                        </a:rPr>
                        <a:t>-51.3</a:t>
                      </a:r>
                      <a:endParaRPr lang="en-CA" sz="14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5"/>
                  </a:ext>
                </a:extLst>
              </a:tr>
            </a:tbl>
          </a:graphicData>
        </a:graphic>
      </p:graphicFrame>
      <p:sp>
        <p:nvSpPr>
          <p:cNvPr id="10" name="Rectangle 9"/>
          <p:cNvSpPr/>
          <p:nvPr/>
        </p:nvSpPr>
        <p:spPr>
          <a:xfrm>
            <a:off x="2783632" y="5373216"/>
            <a:ext cx="8568952" cy="1049801"/>
          </a:xfrm>
          <a:prstGeom prst="rect">
            <a:avLst/>
          </a:prstGeom>
        </p:spPr>
        <p:txBody>
          <a:bodyPr wrap="square" lIns="64288" tIns="32144" rIns="64288" bIns="32144">
            <a:spAutoFit/>
          </a:bodyPr>
          <a:lstStyle/>
          <a:p>
            <a:pPr defTabSz="410730" fontAlgn="base">
              <a:spcBef>
                <a:spcPct val="0"/>
              </a:spcBef>
              <a:spcAft>
                <a:spcPct val="0"/>
              </a:spcAft>
              <a:defRPr/>
            </a:pPr>
            <a:r>
              <a:rPr lang="en-US" sz="1600" b="1" dirty="0">
                <a:solidFill>
                  <a:srgbClr val="4F81BD">
                    <a:lumMod val="50000"/>
                  </a:srgbClr>
                </a:solidFill>
                <a:cs typeface="Arial" pitchFamily="34" charset="0"/>
              </a:rPr>
              <a:t>QUESTION – </a:t>
            </a:r>
            <a:r>
              <a:rPr lang="en-CA" sz="1600" dirty="0">
                <a:solidFill>
                  <a:srgbClr val="4F81BD">
                    <a:lumMod val="50000"/>
                  </a:srgbClr>
                </a:solidFill>
                <a:cs typeface="Arial" pitchFamily="34" charset="0"/>
              </a:rPr>
              <a:t>Are you concerned, somewhat concerned, somewhat not concerned or not concerned about the following? [RANDOMIZE]</a:t>
            </a:r>
          </a:p>
          <a:p>
            <a:pPr defTabSz="410730" fontAlgn="base">
              <a:spcBef>
                <a:spcPct val="0"/>
              </a:spcBef>
              <a:spcAft>
                <a:spcPct val="0"/>
              </a:spcAft>
              <a:defRPr/>
            </a:pPr>
            <a:endParaRPr lang="en-CA" sz="1600" dirty="0">
              <a:solidFill>
                <a:srgbClr val="4F81BD">
                  <a:lumMod val="50000"/>
                </a:srgbClr>
              </a:solidFill>
              <a:cs typeface="Arial" pitchFamily="34" charset="0"/>
            </a:endParaRPr>
          </a:p>
          <a:p>
            <a:pPr defTabSz="410730" fontAlgn="base">
              <a:spcBef>
                <a:spcPct val="0"/>
              </a:spcBef>
              <a:spcAft>
                <a:spcPct val="0"/>
              </a:spcAft>
              <a:defRPr/>
            </a:pPr>
            <a:r>
              <a:rPr lang="en-CA" sz="1600" b="1" dirty="0">
                <a:solidFill>
                  <a:srgbClr val="4F81BD">
                    <a:lumMod val="50000"/>
                  </a:srgbClr>
                </a:solidFill>
                <a:cs typeface="Arial" pitchFamily="34" charset="0"/>
              </a:rPr>
              <a:t>Property taxes</a:t>
            </a:r>
            <a:endParaRPr lang="en-US" sz="1600" b="1" dirty="0">
              <a:solidFill>
                <a:srgbClr val="4F81BD">
                  <a:lumMod val="50000"/>
                </a:srgbClr>
              </a:solidFill>
              <a:cs typeface="Arial" pitchFamily="34" charset="0"/>
            </a:endParaRPr>
          </a:p>
        </p:txBody>
      </p:sp>
      <p:pic>
        <p:nvPicPr>
          <p:cNvPr id="9" name="Picture 8" descr="Picture2.png"/>
          <p:cNvPicPr>
            <a:picLocks noChangeAspect="1"/>
          </p:cNvPicPr>
          <p:nvPr/>
        </p:nvPicPr>
        <p:blipFill>
          <a:blip r:embed="rId3" cstate="print"/>
          <a:srcRect/>
          <a:stretch>
            <a:fillRect/>
          </a:stretch>
        </p:blipFill>
        <p:spPr bwMode="auto">
          <a:xfrm>
            <a:off x="-36512" y="3970734"/>
            <a:ext cx="2452688" cy="2914650"/>
          </a:xfrm>
          <a:prstGeom prst="rect">
            <a:avLst/>
          </a:prstGeom>
          <a:noFill/>
          <a:ln w="9525">
            <a:noFill/>
            <a:miter lim="800000"/>
            <a:headEnd/>
            <a:tailEnd/>
          </a:ln>
        </p:spPr>
      </p:pic>
    </p:spTree>
    <p:extLst>
      <p:ext uri="{BB962C8B-B14F-4D97-AF65-F5344CB8AC3E}">
        <p14:creationId xmlns:p14="http://schemas.microsoft.com/office/powerpoint/2010/main" val="1948659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22</a:t>
            </a:fld>
            <a:endParaRPr lang="en-CA">
              <a:solidFill>
                <a:prstClr val="black">
                  <a:tint val="75000"/>
                </a:prstClr>
              </a:solidFill>
            </a:endParaRPr>
          </a:p>
        </p:txBody>
      </p:sp>
      <p:sp>
        <p:nvSpPr>
          <p:cNvPr id="6" name="Title 5"/>
          <p:cNvSpPr>
            <a:spLocks noGrp="1"/>
          </p:cNvSpPr>
          <p:nvPr>
            <p:ph type="title" idx="4294967295"/>
          </p:nvPr>
        </p:nvSpPr>
        <p:spPr>
          <a:xfrm>
            <a:off x="659397" y="0"/>
            <a:ext cx="11532604" cy="1052513"/>
          </a:xfrm>
        </p:spPr>
        <p:txBody>
          <a:bodyPr>
            <a:normAutofit/>
          </a:bodyPr>
          <a:lstStyle/>
          <a:p>
            <a:r>
              <a:rPr lang="en-CA" sz="4000" dirty="0"/>
              <a:t>Concern with housing affordability</a:t>
            </a:r>
          </a:p>
        </p:txBody>
      </p:sp>
      <p:graphicFrame>
        <p:nvGraphicFramePr>
          <p:cNvPr id="11" name="Chart 10"/>
          <p:cNvGraphicFramePr>
            <a:graphicFrameLocks/>
          </p:cNvGraphicFramePr>
          <p:nvPr>
            <p:extLst/>
          </p:nvPr>
        </p:nvGraphicFramePr>
        <p:xfrm>
          <a:off x="1307468" y="1268760"/>
          <a:ext cx="9577064" cy="35283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Table 11"/>
          <p:cNvGraphicFramePr>
            <a:graphicFrameLocks noGrp="1"/>
          </p:cNvGraphicFramePr>
          <p:nvPr>
            <p:extLst/>
          </p:nvPr>
        </p:nvGraphicFramePr>
        <p:xfrm>
          <a:off x="10776520" y="1194030"/>
          <a:ext cx="1152128" cy="2631013"/>
        </p:xfrm>
        <a:graphic>
          <a:graphicData uri="http://schemas.openxmlformats.org/drawingml/2006/table">
            <a:tbl>
              <a:tblPr firstRow="1" bandRow="1">
                <a:tableStyleId>{5C22544A-7EE6-4342-B048-85BDC9FD1C3A}</a:tableStyleId>
              </a:tblPr>
              <a:tblGrid>
                <a:gridCol w="1152128">
                  <a:extLst>
                    <a:ext uri="{9D8B030D-6E8A-4147-A177-3AD203B41FA5}">
                      <a16:colId xmlns="" xmlns:a16="http://schemas.microsoft.com/office/drawing/2014/main" val="20000"/>
                    </a:ext>
                  </a:extLst>
                </a:gridCol>
              </a:tblGrid>
              <a:tr h="416478">
                <a:tc>
                  <a:txBody>
                    <a:bodyPr/>
                    <a:lstStyle/>
                    <a:p>
                      <a:pPr algn="ctr"/>
                      <a:r>
                        <a:rPr lang="en-CA" sz="1400" dirty="0"/>
                        <a:t>Net Score</a:t>
                      </a:r>
                    </a:p>
                  </a:txBody>
                  <a:tcPr marL="87840" marR="87840" marT="43920" marB="43920" anchor="ctr">
                    <a:solidFill>
                      <a:schemeClr val="tx2">
                        <a:lumMod val="75000"/>
                      </a:schemeClr>
                    </a:solidFill>
                  </a:tcPr>
                </a:tc>
                <a:extLst>
                  <a:ext uri="{0D108BD9-81ED-4DB2-BD59-A6C34878D82A}">
                    <a16:rowId xmlns="" xmlns:a16="http://schemas.microsoft.com/office/drawing/2014/main" val="10000"/>
                  </a:ext>
                </a:extLst>
              </a:tr>
              <a:tr h="463895">
                <a:tc>
                  <a:txBody>
                    <a:bodyPr/>
                    <a:lstStyle/>
                    <a:p>
                      <a:pPr algn="ctr"/>
                      <a:r>
                        <a:rPr lang="en-CA" sz="1400" dirty="0" smtClean="0">
                          <a:solidFill>
                            <a:schemeClr val="tx2">
                              <a:lumMod val="75000"/>
                            </a:schemeClr>
                          </a:solidFill>
                        </a:rPr>
                        <a:t>-59.5</a:t>
                      </a:r>
                      <a:endParaRPr lang="en-CA" sz="14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1"/>
                  </a:ext>
                </a:extLst>
              </a:tr>
              <a:tr h="411425">
                <a:tc>
                  <a:txBody>
                    <a:bodyPr/>
                    <a:lstStyle/>
                    <a:p>
                      <a:pPr algn="ctr"/>
                      <a:endParaRPr lang="en-CA" sz="600" dirty="0">
                        <a:solidFill>
                          <a:schemeClr val="tx2">
                            <a:lumMod val="75000"/>
                          </a:schemeClr>
                        </a:solidFill>
                      </a:endParaRPr>
                    </a:p>
                  </a:txBody>
                  <a:tcPr marL="87840" marR="87840" marT="43920" marB="43920" anchor="ctr">
                    <a:solidFill>
                      <a:schemeClr val="bg1"/>
                    </a:solidFill>
                  </a:tcPr>
                </a:tc>
                <a:extLst>
                  <a:ext uri="{0D108BD9-81ED-4DB2-BD59-A6C34878D82A}">
                    <a16:rowId xmlns="" xmlns:a16="http://schemas.microsoft.com/office/drawing/2014/main" val="10002"/>
                  </a:ext>
                </a:extLst>
              </a:tr>
              <a:tr h="463895">
                <a:tc>
                  <a:txBody>
                    <a:bodyPr/>
                    <a:lstStyle/>
                    <a:p>
                      <a:pPr algn="ctr"/>
                      <a:r>
                        <a:rPr lang="en-CA" sz="1400" dirty="0" smtClean="0">
                          <a:solidFill>
                            <a:schemeClr val="tx2">
                              <a:lumMod val="75000"/>
                            </a:schemeClr>
                          </a:solidFill>
                        </a:rPr>
                        <a:t>-64.0</a:t>
                      </a:r>
                      <a:endParaRPr lang="en-CA" sz="14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3"/>
                  </a:ext>
                </a:extLst>
              </a:tr>
              <a:tr h="411425">
                <a:tc>
                  <a:txBody>
                    <a:bodyPr/>
                    <a:lstStyle/>
                    <a:p>
                      <a:pPr algn="ctr"/>
                      <a:endParaRPr lang="en-CA" sz="600" dirty="0">
                        <a:solidFill>
                          <a:schemeClr val="tx2">
                            <a:lumMod val="75000"/>
                          </a:schemeClr>
                        </a:solidFill>
                      </a:endParaRPr>
                    </a:p>
                  </a:txBody>
                  <a:tcPr marL="87840" marR="87840" marT="43920" marB="43920" anchor="ctr">
                    <a:solidFill>
                      <a:schemeClr val="bg1"/>
                    </a:solidFill>
                  </a:tcPr>
                </a:tc>
                <a:extLst>
                  <a:ext uri="{0D108BD9-81ED-4DB2-BD59-A6C34878D82A}">
                    <a16:rowId xmlns="" xmlns:a16="http://schemas.microsoft.com/office/drawing/2014/main" val="10004"/>
                  </a:ext>
                </a:extLst>
              </a:tr>
              <a:tr h="463895">
                <a:tc>
                  <a:txBody>
                    <a:bodyPr/>
                    <a:lstStyle/>
                    <a:p>
                      <a:pPr algn="ctr"/>
                      <a:r>
                        <a:rPr lang="en-CA" sz="1400" dirty="0" smtClean="0">
                          <a:solidFill>
                            <a:schemeClr val="tx2">
                              <a:lumMod val="75000"/>
                            </a:schemeClr>
                          </a:solidFill>
                        </a:rPr>
                        <a:t>-57.6</a:t>
                      </a:r>
                      <a:endParaRPr lang="en-CA" sz="14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5"/>
                  </a:ext>
                </a:extLst>
              </a:tr>
            </a:tbl>
          </a:graphicData>
        </a:graphic>
      </p:graphicFrame>
      <p:sp>
        <p:nvSpPr>
          <p:cNvPr id="14" name="Rectangle 13"/>
          <p:cNvSpPr/>
          <p:nvPr/>
        </p:nvSpPr>
        <p:spPr>
          <a:xfrm>
            <a:off x="2639616" y="5301208"/>
            <a:ext cx="8136904" cy="1049801"/>
          </a:xfrm>
          <a:prstGeom prst="rect">
            <a:avLst/>
          </a:prstGeom>
        </p:spPr>
        <p:txBody>
          <a:bodyPr wrap="square" lIns="64288" tIns="32144" rIns="64288" bIns="32144">
            <a:spAutoFit/>
          </a:bodyPr>
          <a:lstStyle/>
          <a:p>
            <a:pPr defTabSz="410730" fontAlgn="base">
              <a:spcBef>
                <a:spcPct val="0"/>
              </a:spcBef>
              <a:spcAft>
                <a:spcPct val="0"/>
              </a:spcAft>
              <a:defRPr/>
            </a:pPr>
            <a:r>
              <a:rPr lang="en-US" sz="1600" b="1" dirty="0">
                <a:solidFill>
                  <a:srgbClr val="4F81BD">
                    <a:lumMod val="50000"/>
                  </a:srgbClr>
                </a:solidFill>
                <a:cs typeface="Arial" pitchFamily="34" charset="0"/>
              </a:rPr>
              <a:t>QUESTION – </a:t>
            </a:r>
            <a:r>
              <a:rPr lang="en-CA" sz="1600" dirty="0">
                <a:solidFill>
                  <a:srgbClr val="4F81BD">
                    <a:lumMod val="50000"/>
                  </a:srgbClr>
                </a:solidFill>
                <a:cs typeface="Arial" pitchFamily="34" charset="0"/>
              </a:rPr>
              <a:t>Are you concerned, somewhat concerned, somewhat not concerned or not concerned about the following? [RANDOMIZE]</a:t>
            </a:r>
          </a:p>
          <a:p>
            <a:pPr defTabSz="410730" fontAlgn="base">
              <a:spcBef>
                <a:spcPct val="0"/>
              </a:spcBef>
              <a:spcAft>
                <a:spcPct val="0"/>
              </a:spcAft>
              <a:defRPr/>
            </a:pPr>
            <a:endParaRPr lang="en-CA" sz="1600" dirty="0">
              <a:solidFill>
                <a:srgbClr val="4F81BD">
                  <a:lumMod val="50000"/>
                </a:srgbClr>
              </a:solidFill>
              <a:cs typeface="Arial" pitchFamily="34" charset="0"/>
            </a:endParaRPr>
          </a:p>
          <a:p>
            <a:pPr defTabSz="410730" fontAlgn="base">
              <a:spcBef>
                <a:spcPct val="0"/>
              </a:spcBef>
              <a:spcAft>
                <a:spcPct val="0"/>
              </a:spcAft>
              <a:defRPr/>
            </a:pPr>
            <a:r>
              <a:rPr lang="en-CA" sz="1600" b="1" dirty="0">
                <a:solidFill>
                  <a:srgbClr val="4F81BD">
                    <a:lumMod val="50000"/>
                  </a:srgbClr>
                </a:solidFill>
                <a:cs typeface="Arial" pitchFamily="34" charset="0"/>
              </a:rPr>
              <a:t>Housing affordability</a:t>
            </a:r>
            <a:endParaRPr lang="en-US" sz="1600" b="1" dirty="0">
              <a:solidFill>
                <a:srgbClr val="4F81BD">
                  <a:lumMod val="50000"/>
                </a:srgbClr>
              </a:solidFill>
              <a:cs typeface="Arial" pitchFamily="34" charset="0"/>
            </a:endParaRPr>
          </a:p>
        </p:txBody>
      </p:sp>
      <p:pic>
        <p:nvPicPr>
          <p:cNvPr id="9" name="Picture 8" descr="Picture2.png"/>
          <p:cNvPicPr>
            <a:picLocks noChangeAspect="1"/>
          </p:cNvPicPr>
          <p:nvPr/>
        </p:nvPicPr>
        <p:blipFill>
          <a:blip r:embed="rId3" cstate="print"/>
          <a:srcRect/>
          <a:stretch>
            <a:fillRect/>
          </a:stretch>
        </p:blipFill>
        <p:spPr bwMode="auto">
          <a:xfrm>
            <a:off x="-36512" y="3970734"/>
            <a:ext cx="2452688" cy="2914650"/>
          </a:xfrm>
          <a:prstGeom prst="rect">
            <a:avLst/>
          </a:prstGeom>
          <a:noFill/>
          <a:ln w="9525">
            <a:noFill/>
            <a:miter lim="800000"/>
            <a:headEnd/>
            <a:tailEnd/>
          </a:ln>
        </p:spPr>
      </p:pic>
    </p:spTree>
    <p:extLst>
      <p:ext uri="{BB962C8B-B14F-4D97-AF65-F5344CB8AC3E}">
        <p14:creationId xmlns:p14="http://schemas.microsoft.com/office/powerpoint/2010/main" val="1991187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23</a:t>
            </a:fld>
            <a:endParaRPr lang="en-CA">
              <a:solidFill>
                <a:prstClr val="black">
                  <a:tint val="75000"/>
                </a:prstClr>
              </a:solidFill>
            </a:endParaRPr>
          </a:p>
        </p:txBody>
      </p:sp>
      <p:sp>
        <p:nvSpPr>
          <p:cNvPr id="6" name="Title 5"/>
          <p:cNvSpPr>
            <a:spLocks noGrp="1"/>
          </p:cNvSpPr>
          <p:nvPr>
            <p:ph type="title" idx="4294967295"/>
          </p:nvPr>
        </p:nvSpPr>
        <p:spPr>
          <a:xfrm>
            <a:off x="659396" y="0"/>
            <a:ext cx="11532604" cy="1124917"/>
          </a:xfrm>
        </p:spPr>
        <p:txBody>
          <a:bodyPr>
            <a:normAutofit/>
          </a:bodyPr>
          <a:lstStyle/>
          <a:p>
            <a:r>
              <a:rPr lang="en-CA" sz="3600" dirty="0"/>
              <a:t>Impact of potential commitments on provincial election vote</a:t>
            </a:r>
          </a:p>
        </p:txBody>
      </p:sp>
      <p:graphicFrame>
        <p:nvGraphicFramePr>
          <p:cNvPr id="11" name="Chart 10"/>
          <p:cNvGraphicFramePr>
            <a:graphicFrameLocks/>
          </p:cNvGraphicFramePr>
          <p:nvPr>
            <p:extLst/>
          </p:nvPr>
        </p:nvGraphicFramePr>
        <p:xfrm>
          <a:off x="1199456" y="1276660"/>
          <a:ext cx="9901100" cy="38246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Table 11"/>
          <p:cNvGraphicFramePr>
            <a:graphicFrameLocks noGrp="1"/>
          </p:cNvGraphicFramePr>
          <p:nvPr>
            <p:extLst/>
          </p:nvPr>
        </p:nvGraphicFramePr>
        <p:xfrm>
          <a:off x="10920536" y="1124745"/>
          <a:ext cx="1008112" cy="2988330"/>
        </p:xfrm>
        <a:graphic>
          <a:graphicData uri="http://schemas.openxmlformats.org/drawingml/2006/table">
            <a:tbl>
              <a:tblPr firstRow="1" bandRow="1">
                <a:tableStyleId>{5C22544A-7EE6-4342-B048-85BDC9FD1C3A}</a:tableStyleId>
              </a:tblPr>
              <a:tblGrid>
                <a:gridCol w="1008112">
                  <a:extLst>
                    <a:ext uri="{9D8B030D-6E8A-4147-A177-3AD203B41FA5}">
                      <a16:colId xmlns="" xmlns:a16="http://schemas.microsoft.com/office/drawing/2014/main" val="20000"/>
                    </a:ext>
                  </a:extLst>
                </a:gridCol>
              </a:tblGrid>
              <a:tr h="549495">
                <a:tc>
                  <a:txBody>
                    <a:bodyPr/>
                    <a:lstStyle/>
                    <a:p>
                      <a:pPr algn="ctr"/>
                      <a:r>
                        <a:rPr lang="en-CA" sz="1400" dirty="0"/>
                        <a:t>Net Score</a:t>
                      </a:r>
                    </a:p>
                  </a:txBody>
                  <a:tcPr anchor="ctr">
                    <a:solidFill>
                      <a:schemeClr val="tx2">
                        <a:lumMod val="75000"/>
                      </a:schemeClr>
                    </a:solidFill>
                  </a:tcPr>
                </a:tc>
                <a:extLst>
                  <a:ext uri="{0D108BD9-81ED-4DB2-BD59-A6C34878D82A}">
                    <a16:rowId xmlns="" xmlns:a16="http://schemas.microsoft.com/office/drawing/2014/main" val="10000"/>
                  </a:ext>
                </a:extLst>
              </a:tr>
              <a:tr h="487767">
                <a:tc>
                  <a:txBody>
                    <a:bodyPr/>
                    <a:lstStyle/>
                    <a:p>
                      <a:pPr algn="ctr"/>
                      <a:r>
                        <a:rPr lang="en-CA" sz="1400" dirty="0" smtClean="0">
                          <a:solidFill>
                            <a:schemeClr val="tx2">
                              <a:lumMod val="75000"/>
                            </a:schemeClr>
                          </a:solidFill>
                        </a:rPr>
                        <a:t>+50.1</a:t>
                      </a:r>
                      <a:endParaRPr lang="en-CA" sz="1400" dirty="0">
                        <a:solidFill>
                          <a:schemeClr val="tx2">
                            <a:lumMod val="75000"/>
                          </a:schemeClr>
                        </a:solidFill>
                      </a:endParaRPr>
                    </a:p>
                  </a:txBody>
                  <a:tcPr anchor="ctr"/>
                </a:tc>
                <a:extLst>
                  <a:ext uri="{0D108BD9-81ED-4DB2-BD59-A6C34878D82A}">
                    <a16:rowId xmlns="" xmlns:a16="http://schemas.microsoft.com/office/drawing/2014/main" val="10001"/>
                  </a:ext>
                </a:extLst>
              </a:tr>
              <a:tr h="487767">
                <a:tc>
                  <a:txBody>
                    <a:bodyPr/>
                    <a:lstStyle/>
                    <a:p>
                      <a:pPr algn="ctr"/>
                      <a:endParaRPr lang="en-CA" sz="1400" dirty="0">
                        <a:solidFill>
                          <a:schemeClr val="tx2">
                            <a:lumMod val="75000"/>
                          </a:schemeClr>
                        </a:solidFill>
                      </a:endParaRPr>
                    </a:p>
                  </a:txBody>
                  <a:tcPr anchor="ctr">
                    <a:solidFill>
                      <a:schemeClr val="bg1"/>
                    </a:solidFill>
                  </a:tcPr>
                </a:tc>
                <a:extLst>
                  <a:ext uri="{0D108BD9-81ED-4DB2-BD59-A6C34878D82A}">
                    <a16:rowId xmlns="" xmlns:a16="http://schemas.microsoft.com/office/drawing/2014/main" val="10002"/>
                  </a:ext>
                </a:extLst>
              </a:tr>
              <a:tr h="487767">
                <a:tc>
                  <a:txBody>
                    <a:bodyPr/>
                    <a:lstStyle/>
                    <a:p>
                      <a:pPr algn="ctr"/>
                      <a:r>
                        <a:rPr lang="en-CA" sz="1400" dirty="0" smtClean="0">
                          <a:solidFill>
                            <a:schemeClr val="tx2">
                              <a:lumMod val="75000"/>
                            </a:schemeClr>
                          </a:solidFill>
                        </a:rPr>
                        <a:t>+35.1</a:t>
                      </a:r>
                      <a:endParaRPr lang="en-CA" sz="1400" dirty="0">
                        <a:solidFill>
                          <a:schemeClr val="tx2">
                            <a:lumMod val="75000"/>
                          </a:schemeClr>
                        </a:solidFill>
                      </a:endParaRPr>
                    </a:p>
                  </a:txBody>
                  <a:tcPr anchor="ctr"/>
                </a:tc>
                <a:extLst>
                  <a:ext uri="{0D108BD9-81ED-4DB2-BD59-A6C34878D82A}">
                    <a16:rowId xmlns="" xmlns:a16="http://schemas.microsoft.com/office/drawing/2014/main" val="10003"/>
                  </a:ext>
                </a:extLst>
              </a:tr>
              <a:tr h="487767">
                <a:tc>
                  <a:txBody>
                    <a:bodyPr/>
                    <a:lstStyle/>
                    <a:p>
                      <a:pPr algn="ctr"/>
                      <a:endParaRPr lang="en-CA" sz="1400" dirty="0">
                        <a:solidFill>
                          <a:schemeClr val="tx2">
                            <a:lumMod val="75000"/>
                          </a:schemeClr>
                        </a:solidFill>
                      </a:endParaRPr>
                    </a:p>
                  </a:txBody>
                  <a:tcPr anchor="ctr">
                    <a:noFill/>
                  </a:tcPr>
                </a:tc>
                <a:extLst>
                  <a:ext uri="{0D108BD9-81ED-4DB2-BD59-A6C34878D82A}">
                    <a16:rowId xmlns="" xmlns:a16="http://schemas.microsoft.com/office/drawing/2014/main" val="10004"/>
                  </a:ext>
                </a:extLst>
              </a:tr>
              <a:tr h="487767">
                <a:tc>
                  <a:txBody>
                    <a:bodyPr/>
                    <a:lstStyle/>
                    <a:p>
                      <a:pPr algn="ctr"/>
                      <a:r>
                        <a:rPr lang="en-CA" sz="1400" dirty="0" smtClean="0">
                          <a:solidFill>
                            <a:schemeClr val="tx2">
                              <a:lumMod val="75000"/>
                            </a:schemeClr>
                          </a:solidFill>
                        </a:rPr>
                        <a:t>+32.5</a:t>
                      </a:r>
                      <a:endParaRPr lang="en-CA" sz="1400" dirty="0">
                        <a:solidFill>
                          <a:schemeClr val="tx2">
                            <a:lumMod val="75000"/>
                          </a:schemeClr>
                        </a:solidFill>
                      </a:endParaRPr>
                    </a:p>
                  </a:txBody>
                  <a:tcPr anchor="ctr"/>
                </a:tc>
                <a:extLst>
                  <a:ext uri="{0D108BD9-81ED-4DB2-BD59-A6C34878D82A}">
                    <a16:rowId xmlns="" xmlns:a16="http://schemas.microsoft.com/office/drawing/2014/main" val="10005"/>
                  </a:ext>
                </a:extLst>
              </a:tr>
            </a:tbl>
          </a:graphicData>
        </a:graphic>
      </p:graphicFrame>
      <p:sp>
        <p:nvSpPr>
          <p:cNvPr id="18" name="Rectangle 17"/>
          <p:cNvSpPr/>
          <p:nvPr/>
        </p:nvSpPr>
        <p:spPr>
          <a:xfrm>
            <a:off x="2603293" y="5589240"/>
            <a:ext cx="8820980" cy="557358"/>
          </a:xfrm>
          <a:prstGeom prst="rect">
            <a:avLst/>
          </a:prstGeom>
        </p:spPr>
        <p:txBody>
          <a:bodyPr wrap="square" lIns="64288" tIns="32144" rIns="64288" bIns="32144">
            <a:spAutoFit/>
          </a:bodyPr>
          <a:lstStyle/>
          <a:p>
            <a:pPr defTabSz="410730" fontAlgn="base">
              <a:spcBef>
                <a:spcPct val="0"/>
              </a:spcBef>
              <a:spcAft>
                <a:spcPct val="0"/>
              </a:spcAft>
              <a:defRPr/>
            </a:pPr>
            <a:r>
              <a:rPr lang="en-US" sz="1600" b="1" dirty="0">
                <a:solidFill>
                  <a:srgbClr val="4F81BD">
                    <a:lumMod val="50000"/>
                  </a:srgbClr>
                </a:solidFill>
                <a:cs typeface="Arial" pitchFamily="34" charset="0"/>
              </a:rPr>
              <a:t>QUESTION – </a:t>
            </a:r>
            <a:r>
              <a:rPr lang="en-CA" sz="1600" dirty="0">
                <a:solidFill>
                  <a:srgbClr val="4F81BD">
                    <a:lumMod val="50000"/>
                  </a:srgbClr>
                </a:solidFill>
                <a:cs typeface="Arial" pitchFamily="34" charset="0"/>
              </a:rPr>
              <a:t>If the following commitments were made by a provincial political party would you be more likely, less likely or as likely to consider voting for that party. [RANDOMIZE]</a:t>
            </a:r>
            <a:endParaRPr lang="en-US" sz="1600" b="1" dirty="0">
              <a:solidFill>
                <a:srgbClr val="4F81BD">
                  <a:lumMod val="50000"/>
                </a:srgbClr>
              </a:solidFill>
              <a:cs typeface="Arial" pitchFamily="34" charset="0"/>
            </a:endParaRPr>
          </a:p>
        </p:txBody>
      </p:sp>
      <p:pic>
        <p:nvPicPr>
          <p:cNvPr id="9" name="Picture 8" descr="Picture2.png"/>
          <p:cNvPicPr>
            <a:picLocks noChangeAspect="1"/>
          </p:cNvPicPr>
          <p:nvPr/>
        </p:nvPicPr>
        <p:blipFill>
          <a:blip r:embed="rId3" cstate="print"/>
          <a:srcRect/>
          <a:stretch>
            <a:fillRect/>
          </a:stretch>
        </p:blipFill>
        <p:spPr bwMode="auto">
          <a:xfrm>
            <a:off x="-36512" y="3970734"/>
            <a:ext cx="2452688" cy="2914650"/>
          </a:xfrm>
          <a:prstGeom prst="rect">
            <a:avLst/>
          </a:prstGeom>
          <a:noFill/>
          <a:ln w="9525">
            <a:noFill/>
            <a:miter lim="800000"/>
            <a:headEnd/>
            <a:tailEnd/>
          </a:ln>
        </p:spPr>
      </p:pic>
    </p:spTree>
    <p:extLst>
      <p:ext uri="{BB962C8B-B14F-4D97-AF65-F5344CB8AC3E}">
        <p14:creationId xmlns:p14="http://schemas.microsoft.com/office/powerpoint/2010/main" val="1657851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24</a:t>
            </a:fld>
            <a:endParaRPr lang="en-CA" dirty="0">
              <a:solidFill>
                <a:prstClr val="black">
                  <a:tint val="75000"/>
                </a:prstClr>
              </a:solidFill>
            </a:endParaRPr>
          </a:p>
        </p:txBody>
      </p:sp>
      <p:sp>
        <p:nvSpPr>
          <p:cNvPr id="6" name="Title 5"/>
          <p:cNvSpPr>
            <a:spLocks noGrp="1"/>
          </p:cNvSpPr>
          <p:nvPr>
            <p:ph type="title" idx="4294967295"/>
          </p:nvPr>
        </p:nvSpPr>
        <p:spPr>
          <a:xfrm>
            <a:off x="659396" y="0"/>
            <a:ext cx="11532604" cy="873125"/>
          </a:xfrm>
        </p:spPr>
        <p:txBody>
          <a:bodyPr>
            <a:noAutofit/>
          </a:bodyPr>
          <a:lstStyle/>
          <a:p>
            <a:r>
              <a:rPr lang="en-CA" sz="4000" dirty="0"/>
              <a:t>Ballot – Ontario </a:t>
            </a:r>
          </a:p>
        </p:txBody>
      </p:sp>
      <p:sp>
        <p:nvSpPr>
          <p:cNvPr id="12" name="Rectangle 11"/>
          <p:cNvSpPr/>
          <p:nvPr/>
        </p:nvSpPr>
        <p:spPr>
          <a:xfrm>
            <a:off x="2855640" y="5814946"/>
            <a:ext cx="8280920" cy="557358"/>
          </a:xfrm>
          <a:prstGeom prst="rect">
            <a:avLst/>
          </a:prstGeom>
        </p:spPr>
        <p:txBody>
          <a:bodyPr wrap="square" lIns="64288" tIns="32144" rIns="64288" bIns="32144">
            <a:spAutoFit/>
          </a:bodyPr>
          <a:lstStyle/>
          <a:p>
            <a:pPr defTabSz="410730" fontAlgn="base">
              <a:spcBef>
                <a:spcPct val="0"/>
              </a:spcBef>
              <a:spcAft>
                <a:spcPct val="0"/>
              </a:spcAft>
              <a:defRPr/>
            </a:pPr>
            <a:r>
              <a:rPr lang="en-US" sz="1600" b="1" dirty="0">
                <a:solidFill>
                  <a:srgbClr val="4F81BD">
                    <a:lumMod val="50000"/>
                  </a:srgbClr>
                </a:solidFill>
                <a:cs typeface="Arial" pitchFamily="34" charset="0"/>
              </a:rPr>
              <a:t>QUESTION – </a:t>
            </a:r>
            <a:r>
              <a:rPr lang="en-CA" sz="1600" dirty="0">
                <a:solidFill>
                  <a:srgbClr val="4F81BD">
                    <a:lumMod val="50000"/>
                  </a:srgbClr>
                </a:solidFill>
                <a:cs typeface="Arial" pitchFamily="34" charset="0"/>
              </a:rPr>
              <a:t>For those parties you would consider voting for PROVINCIALLY, could you please rank your top two local party preferences? [RANDOMIZE] [FIRST RANKED] [DECIDED ONLY] </a:t>
            </a:r>
            <a:endParaRPr lang="en-CA" sz="1600" b="1" dirty="0">
              <a:solidFill>
                <a:srgbClr val="4F81BD">
                  <a:lumMod val="50000"/>
                </a:srgbClr>
              </a:solidFill>
              <a:cs typeface="Arial" pitchFamily="34" charset="0"/>
            </a:endParaRPr>
          </a:p>
        </p:txBody>
      </p:sp>
      <p:graphicFrame>
        <p:nvGraphicFramePr>
          <p:cNvPr id="10" name="Chart 9"/>
          <p:cNvGraphicFramePr>
            <a:graphicFrameLocks/>
          </p:cNvGraphicFramePr>
          <p:nvPr>
            <p:extLst/>
          </p:nvPr>
        </p:nvGraphicFramePr>
        <p:xfrm>
          <a:off x="983432" y="956166"/>
          <a:ext cx="10153128" cy="4509608"/>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descr="Picture2.png"/>
          <p:cNvPicPr>
            <a:picLocks noChangeAspect="1"/>
          </p:cNvPicPr>
          <p:nvPr/>
        </p:nvPicPr>
        <p:blipFill>
          <a:blip r:embed="rId4" cstate="print"/>
          <a:srcRect/>
          <a:stretch>
            <a:fillRect/>
          </a:stretch>
        </p:blipFill>
        <p:spPr bwMode="auto">
          <a:xfrm>
            <a:off x="-36512" y="3970734"/>
            <a:ext cx="2452688" cy="2914650"/>
          </a:xfrm>
          <a:prstGeom prst="rect">
            <a:avLst/>
          </a:prstGeom>
          <a:noFill/>
          <a:ln w="9525">
            <a:noFill/>
            <a:miter lim="800000"/>
            <a:headEnd/>
            <a:tailEnd/>
          </a:ln>
        </p:spPr>
      </p:pic>
    </p:spTree>
    <p:extLst>
      <p:ext uri="{BB962C8B-B14F-4D97-AF65-F5344CB8AC3E}">
        <p14:creationId xmlns:p14="http://schemas.microsoft.com/office/powerpoint/2010/main" val="2057357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25</a:t>
            </a:fld>
            <a:endParaRPr lang="en-CA" dirty="0">
              <a:solidFill>
                <a:prstClr val="black">
                  <a:tint val="75000"/>
                </a:prstClr>
              </a:solidFill>
            </a:endParaRPr>
          </a:p>
        </p:txBody>
      </p:sp>
      <p:sp>
        <p:nvSpPr>
          <p:cNvPr id="6" name="Title 5"/>
          <p:cNvSpPr>
            <a:spLocks noGrp="1"/>
          </p:cNvSpPr>
          <p:nvPr>
            <p:ph type="title" idx="4294967295"/>
          </p:nvPr>
        </p:nvSpPr>
        <p:spPr>
          <a:xfrm>
            <a:off x="623392" y="0"/>
            <a:ext cx="11568608" cy="873125"/>
          </a:xfrm>
        </p:spPr>
        <p:txBody>
          <a:bodyPr>
            <a:noAutofit/>
          </a:bodyPr>
          <a:lstStyle/>
          <a:p>
            <a:r>
              <a:rPr lang="en-CA" sz="4000" dirty="0"/>
              <a:t>Consider voting</a:t>
            </a:r>
          </a:p>
        </p:txBody>
      </p:sp>
      <p:sp>
        <p:nvSpPr>
          <p:cNvPr id="12" name="Rectangle 11"/>
          <p:cNvSpPr/>
          <p:nvPr/>
        </p:nvSpPr>
        <p:spPr>
          <a:xfrm>
            <a:off x="2675620" y="5798993"/>
            <a:ext cx="8676964" cy="557358"/>
          </a:xfrm>
          <a:prstGeom prst="rect">
            <a:avLst/>
          </a:prstGeom>
        </p:spPr>
        <p:txBody>
          <a:bodyPr wrap="square" lIns="64288" tIns="32144" rIns="64288" bIns="32144">
            <a:spAutoFit/>
          </a:bodyPr>
          <a:lstStyle/>
          <a:p>
            <a:pPr defTabSz="410730" fontAlgn="base">
              <a:spcBef>
                <a:spcPct val="0"/>
              </a:spcBef>
              <a:spcAft>
                <a:spcPct val="0"/>
              </a:spcAft>
              <a:defRPr/>
            </a:pPr>
            <a:r>
              <a:rPr lang="en-US" sz="1600" b="1" dirty="0">
                <a:solidFill>
                  <a:srgbClr val="4F81BD">
                    <a:lumMod val="50000"/>
                  </a:srgbClr>
                </a:solidFill>
                <a:cs typeface="Arial" pitchFamily="34" charset="0"/>
              </a:rPr>
              <a:t>QUESTION – </a:t>
            </a:r>
            <a:r>
              <a:rPr lang="en-CA" sz="1600" dirty="0">
                <a:solidFill>
                  <a:srgbClr val="4F81BD">
                    <a:lumMod val="50000"/>
                  </a:srgbClr>
                </a:solidFill>
                <a:cs typeface="Arial" pitchFamily="34" charset="0"/>
              </a:rPr>
              <a:t>Regardless of how you actually vote, would you consider or not consider voting for any of the for an of the following PROVINCIAL political parties [RANDOMIZE]</a:t>
            </a:r>
          </a:p>
        </p:txBody>
      </p:sp>
      <p:graphicFrame>
        <p:nvGraphicFramePr>
          <p:cNvPr id="10" name="Chart 9"/>
          <p:cNvGraphicFramePr>
            <a:graphicFrameLocks/>
          </p:cNvGraphicFramePr>
          <p:nvPr>
            <p:extLst/>
          </p:nvPr>
        </p:nvGraphicFramePr>
        <p:xfrm>
          <a:off x="903205" y="876254"/>
          <a:ext cx="10441160" cy="4237030"/>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Picture2.png"/>
          <p:cNvPicPr>
            <a:picLocks noChangeAspect="1"/>
          </p:cNvPicPr>
          <p:nvPr/>
        </p:nvPicPr>
        <p:blipFill>
          <a:blip r:embed="rId3" cstate="print"/>
          <a:srcRect/>
          <a:stretch>
            <a:fillRect/>
          </a:stretch>
        </p:blipFill>
        <p:spPr bwMode="auto">
          <a:xfrm>
            <a:off x="-36512" y="3970734"/>
            <a:ext cx="2452688" cy="2914650"/>
          </a:xfrm>
          <a:prstGeom prst="rect">
            <a:avLst/>
          </a:prstGeom>
          <a:noFill/>
          <a:ln w="9525">
            <a:noFill/>
            <a:miter lim="800000"/>
            <a:headEnd/>
            <a:tailEnd/>
          </a:ln>
        </p:spPr>
      </p:pic>
    </p:spTree>
    <p:extLst>
      <p:ext uri="{BB962C8B-B14F-4D97-AF65-F5344CB8AC3E}">
        <p14:creationId xmlns:p14="http://schemas.microsoft.com/office/powerpoint/2010/main" val="687688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26</a:t>
            </a:fld>
            <a:endParaRPr lang="en-CA" dirty="0">
              <a:solidFill>
                <a:prstClr val="black">
                  <a:tint val="75000"/>
                </a:prstClr>
              </a:solidFill>
            </a:endParaRPr>
          </a:p>
        </p:txBody>
      </p:sp>
      <p:sp>
        <p:nvSpPr>
          <p:cNvPr id="6" name="Title 5"/>
          <p:cNvSpPr>
            <a:spLocks noGrp="1"/>
          </p:cNvSpPr>
          <p:nvPr>
            <p:ph type="title" idx="4294967295"/>
          </p:nvPr>
        </p:nvSpPr>
        <p:spPr>
          <a:xfrm>
            <a:off x="623392" y="0"/>
            <a:ext cx="11568608" cy="873125"/>
          </a:xfrm>
        </p:spPr>
        <p:txBody>
          <a:bodyPr>
            <a:noAutofit/>
          </a:bodyPr>
          <a:lstStyle/>
          <a:p>
            <a:r>
              <a:rPr lang="en-CA" sz="4000" dirty="0"/>
              <a:t>Consider voting Liberal</a:t>
            </a:r>
          </a:p>
        </p:txBody>
      </p:sp>
      <p:sp>
        <p:nvSpPr>
          <p:cNvPr id="12" name="Rectangle 11"/>
          <p:cNvSpPr/>
          <p:nvPr/>
        </p:nvSpPr>
        <p:spPr>
          <a:xfrm>
            <a:off x="2675620" y="5306550"/>
            <a:ext cx="8036308" cy="1049801"/>
          </a:xfrm>
          <a:prstGeom prst="rect">
            <a:avLst/>
          </a:prstGeom>
        </p:spPr>
        <p:txBody>
          <a:bodyPr wrap="square" lIns="64288" tIns="32144" rIns="64288" bIns="32144">
            <a:spAutoFit/>
          </a:bodyPr>
          <a:lstStyle/>
          <a:p>
            <a:pPr defTabSz="410730" fontAlgn="base">
              <a:spcBef>
                <a:spcPct val="0"/>
              </a:spcBef>
              <a:spcAft>
                <a:spcPct val="0"/>
              </a:spcAft>
              <a:defRPr/>
            </a:pPr>
            <a:r>
              <a:rPr lang="en-US" sz="1600" b="1" dirty="0">
                <a:solidFill>
                  <a:srgbClr val="4F81BD">
                    <a:lumMod val="50000"/>
                  </a:srgbClr>
                </a:solidFill>
                <a:cs typeface="Arial" pitchFamily="34" charset="0"/>
              </a:rPr>
              <a:t>QUESTION – </a:t>
            </a:r>
            <a:r>
              <a:rPr lang="en-CA" sz="1600" dirty="0">
                <a:solidFill>
                  <a:srgbClr val="4F81BD">
                    <a:lumMod val="50000"/>
                  </a:srgbClr>
                </a:solidFill>
                <a:cs typeface="Arial" pitchFamily="34" charset="0"/>
              </a:rPr>
              <a:t>Regardless of how you actually vote, would you consider or not consider voting for any of the for an of the following PROVINCIAL political parties [RANDOMIZE]</a:t>
            </a:r>
          </a:p>
          <a:p>
            <a:pPr defTabSz="410730" fontAlgn="base">
              <a:spcBef>
                <a:spcPct val="0"/>
              </a:spcBef>
              <a:spcAft>
                <a:spcPct val="0"/>
              </a:spcAft>
              <a:defRPr/>
            </a:pPr>
            <a:endParaRPr lang="en-CA" sz="1600" dirty="0">
              <a:solidFill>
                <a:srgbClr val="4F81BD">
                  <a:lumMod val="50000"/>
                </a:srgbClr>
              </a:solidFill>
              <a:cs typeface="Arial" pitchFamily="34" charset="0"/>
            </a:endParaRPr>
          </a:p>
          <a:p>
            <a:pPr defTabSz="410730" fontAlgn="base">
              <a:spcBef>
                <a:spcPct val="0"/>
              </a:spcBef>
              <a:spcAft>
                <a:spcPct val="0"/>
              </a:spcAft>
              <a:defRPr/>
            </a:pPr>
            <a:r>
              <a:rPr lang="en-CA" sz="1600" b="1" dirty="0">
                <a:solidFill>
                  <a:srgbClr val="4F81BD">
                    <a:lumMod val="50000"/>
                  </a:srgbClr>
                </a:solidFill>
                <a:cs typeface="Arial" pitchFamily="34" charset="0"/>
              </a:rPr>
              <a:t>The Provincial Liberals</a:t>
            </a:r>
          </a:p>
        </p:txBody>
      </p:sp>
      <p:graphicFrame>
        <p:nvGraphicFramePr>
          <p:cNvPr id="10" name="Chart 9"/>
          <p:cNvGraphicFramePr>
            <a:graphicFrameLocks/>
          </p:cNvGraphicFramePr>
          <p:nvPr>
            <p:extLst/>
          </p:nvPr>
        </p:nvGraphicFramePr>
        <p:xfrm>
          <a:off x="515380" y="1120682"/>
          <a:ext cx="10729192" cy="3928498"/>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Picture2.png"/>
          <p:cNvPicPr>
            <a:picLocks noChangeAspect="1"/>
          </p:cNvPicPr>
          <p:nvPr/>
        </p:nvPicPr>
        <p:blipFill>
          <a:blip r:embed="rId3" cstate="print"/>
          <a:srcRect/>
          <a:stretch>
            <a:fillRect/>
          </a:stretch>
        </p:blipFill>
        <p:spPr bwMode="auto">
          <a:xfrm>
            <a:off x="-36512" y="3970734"/>
            <a:ext cx="2452688" cy="2914650"/>
          </a:xfrm>
          <a:prstGeom prst="rect">
            <a:avLst/>
          </a:prstGeom>
          <a:noFill/>
          <a:ln w="9525">
            <a:noFill/>
            <a:miter lim="800000"/>
            <a:headEnd/>
            <a:tailEnd/>
          </a:ln>
        </p:spPr>
      </p:pic>
    </p:spTree>
    <p:extLst>
      <p:ext uri="{BB962C8B-B14F-4D97-AF65-F5344CB8AC3E}">
        <p14:creationId xmlns:p14="http://schemas.microsoft.com/office/powerpoint/2010/main" val="218589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27</a:t>
            </a:fld>
            <a:endParaRPr lang="en-CA" dirty="0">
              <a:solidFill>
                <a:prstClr val="black">
                  <a:tint val="75000"/>
                </a:prstClr>
              </a:solidFill>
            </a:endParaRPr>
          </a:p>
        </p:txBody>
      </p:sp>
      <p:sp>
        <p:nvSpPr>
          <p:cNvPr id="6" name="Title 5"/>
          <p:cNvSpPr>
            <a:spLocks noGrp="1"/>
          </p:cNvSpPr>
          <p:nvPr>
            <p:ph type="title" idx="4294967295"/>
          </p:nvPr>
        </p:nvSpPr>
        <p:spPr>
          <a:xfrm>
            <a:off x="623392" y="0"/>
            <a:ext cx="11568608" cy="873125"/>
          </a:xfrm>
        </p:spPr>
        <p:txBody>
          <a:bodyPr>
            <a:noAutofit/>
          </a:bodyPr>
          <a:lstStyle/>
          <a:p>
            <a:r>
              <a:rPr lang="en-CA" sz="4000" dirty="0"/>
              <a:t>Consider voting PC</a:t>
            </a:r>
          </a:p>
        </p:txBody>
      </p:sp>
      <p:sp>
        <p:nvSpPr>
          <p:cNvPr id="12" name="Rectangle 11"/>
          <p:cNvSpPr/>
          <p:nvPr/>
        </p:nvSpPr>
        <p:spPr>
          <a:xfrm>
            <a:off x="2603612" y="5289050"/>
            <a:ext cx="8496944" cy="1049801"/>
          </a:xfrm>
          <a:prstGeom prst="rect">
            <a:avLst/>
          </a:prstGeom>
        </p:spPr>
        <p:txBody>
          <a:bodyPr wrap="square" lIns="64288" tIns="32144" rIns="64288" bIns="32144">
            <a:spAutoFit/>
          </a:bodyPr>
          <a:lstStyle/>
          <a:p>
            <a:pPr defTabSz="410730" fontAlgn="base">
              <a:spcBef>
                <a:spcPct val="0"/>
              </a:spcBef>
              <a:spcAft>
                <a:spcPct val="0"/>
              </a:spcAft>
              <a:defRPr/>
            </a:pPr>
            <a:r>
              <a:rPr lang="en-US" sz="1600" b="1" dirty="0">
                <a:solidFill>
                  <a:srgbClr val="4F81BD">
                    <a:lumMod val="50000"/>
                  </a:srgbClr>
                </a:solidFill>
                <a:cs typeface="Arial" pitchFamily="34" charset="0"/>
              </a:rPr>
              <a:t>QUESTION – </a:t>
            </a:r>
            <a:r>
              <a:rPr lang="en-CA" sz="1600" dirty="0">
                <a:solidFill>
                  <a:srgbClr val="4F81BD">
                    <a:lumMod val="50000"/>
                  </a:srgbClr>
                </a:solidFill>
                <a:cs typeface="Arial" pitchFamily="34" charset="0"/>
              </a:rPr>
              <a:t>Regardless of how you actually vote, would you consider or not consider voting for any of the for an of the following PROVINCIAL political parties [RANDOMIZE]</a:t>
            </a:r>
          </a:p>
          <a:p>
            <a:pPr defTabSz="410730" fontAlgn="base">
              <a:spcBef>
                <a:spcPct val="0"/>
              </a:spcBef>
              <a:spcAft>
                <a:spcPct val="0"/>
              </a:spcAft>
              <a:defRPr/>
            </a:pPr>
            <a:endParaRPr lang="en-CA" sz="1600" dirty="0">
              <a:solidFill>
                <a:srgbClr val="4F81BD">
                  <a:lumMod val="50000"/>
                </a:srgbClr>
              </a:solidFill>
              <a:cs typeface="Arial" pitchFamily="34" charset="0"/>
            </a:endParaRPr>
          </a:p>
          <a:p>
            <a:pPr defTabSz="410730" fontAlgn="base">
              <a:spcBef>
                <a:spcPct val="0"/>
              </a:spcBef>
              <a:spcAft>
                <a:spcPct val="0"/>
              </a:spcAft>
              <a:defRPr/>
            </a:pPr>
            <a:r>
              <a:rPr lang="en-CA" sz="1600" b="1" dirty="0">
                <a:solidFill>
                  <a:srgbClr val="4F81BD">
                    <a:lumMod val="50000"/>
                  </a:srgbClr>
                </a:solidFill>
                <a:cs typeface="Arial" pitchFamily="34" charset="0"/>
              </a:rPr>
              <a:t>The Provincial Progressive Conservatives</a:t>
            </a:r>
          </a:p>
        </p:txBody>
      </p:sp>
      <p:graphicFrame>
        <p:nvGraphicFramePr>
          <p:cNvPr id="10" name="Chart 9"/>
          <p:cNvGraphicFramePr>
            <a:graphicFrameLocks/>
          </p:cNvGraphicFramePr>
          <p:nvPr>
            <p:extLst/>
          </p:nvPr>
        </p:nvGraphicFramePr>
        <p:xfrm>
          <a:off x="1127448" y="1001577"/>
          <a:ext cx="10657184" cy="4155615"/>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Picture2.png"/>
          <p:cNvPicPr>
            <a:picLocks noChangeAspect="1"/>
          </p:cNvPicPr>
          <p:nvPr/>
        </p:nvPicPr>
        <p:blipFill>
          <a:blip r:embed="rId3" cstate="print"/>
          <a:srcRect/>
          <a:stretch>
            <a:fillRect/>
          </a:stretch>
        </p:blipFill>
        <p:spPr bwMode="auto">
          <a:xfrm>
            <a:off x="-36512" y="3970734"/>
            <a:ext cx="2452688" cy="2914650"/>
          </a:xfrm>
          <a:prstGeom prst="rect">
            <a:avLst/>
          </a:prstGeom>
          <a:noFill/>
          <a:ln w="9525">
            <a:noFill/>
            <a:miter lim="800000"/>
            <a:headEnd/>
            <a:tailEnd/>
          </a:ln>
        </p:spPr>
      </p:pic>
    </p:spTree>
    <p:extLst>
      <p:ext uri="{BB962C8B-B14F-4D97-AF65-F5344CB8AC3E}">
        <p14:creationId xmlns:p14="http://schemas.microsoft.com/office/powerpoint/2010/main" val="1632421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28</a:t>
            </a:fld>
            <a:endParaRPr lang="en-CA" dirty="0">
              <a:solidFill>
                <a:prstClr val="black">
                  <a:tint val="75000"/>
                </a:prstClr>
              </a:solidFill>
            </a:endParaRPr>
          </a:p>
        </p:txBody>
      </p:sp>
      <p:sp>
        <p:nvSpPr>
          <p:cNvPr id="6" name="Title 5"/>
          <p:cNvSpPr>
            <a:spLocks noGrp="1"/>
          </p:cNvSpPr>
          <p:nvPr>
            <p:ph type="title" idx="4294967295"/>
          </p:nvPr>
        </p:nvSpPr>
        <p:spPr>
          <a:xfrm>
            <a:off x="659396" y="66257"/>
            <a:ext cx="11532604" cy="873125"/>
          </a:xfrm>
        </p:spPr>
        <p:txBody>
          <a:bodyPr>
            <a:noAutofit/>
          </a:bodyPr>
          <a:lstStyle/>
          <a:p>
            <a:r>
              <a:rPr lang="en-CA" sz="4000" dirty="0"/>
              <a:t>Consider voting NDP</a:t>
            </a:r>
          </a:p>
        </p:txBody>
      </p:sp>
      <p:sp>
        <p:nvSpPr>
          <p:cNvPr id="12" name="Rectangle 11"/>
          <p:cNvSpPr/>
          <p:nvPr/>
        </p:nvSpPr>
        <p:spPr>
          <a:xfrm>
            <a:off x="2639628" y="5157192"/>
            <a:ext cx="9037004" cy="1049801"/>
          </a:xfrm>
          <a:prstGeom prst="rect">
            <a:avLst/>
          </a:prstGeom>
        </p:spPr>
        <p:txBody>
          <a:bodyPr wrap="square" lIns="64288" tIns="32144" rIns="64288" bIns="32144">
            <a:spAutoFit/>
          </a:bodyPr>
          <a:lstStyle/>
          <a:p>
            <a:pPr defTabSz="410730" fontAlgn="base">
              <a:spcBef>
                <a:spcPct val="0"/>
              </a:spcBef>
              <a:spcAft>
                <a:spcPct val="0"/>
              </a:spcAft>
              <a:defRPr/>
            </a:pPr>
            <a:r>
              <a:rPr lang="en-US" sz="1600" b="1" dirty="0">
                <a:solidFill>
                  <a:srgbClr val="4F81BD">
                    <a:lumMod val="50000"/>
                  </a:srgbClr>
                </a:solidFill>
                <a:cs typeface="Arial" pitchFamily="34" charset="0"/>
              </a:rPr>
              <a:t>QUESTION – </a:t>
            </a:r>
            <a:r>
              <a:rPr lang="en-CA" sz="1600" dirty="0">
                <a:solidFill>
                  <a:srgbClr val="4F81BD">
                    <a:lumMod val="50000"/>
                  </a:srgbClr>
                </a:solidFill>
                <a:cs typeface="Arial" pitchFamily="34" charset="0"/>
              </a:rPr>
              <a:t>Regardless of how you actually vote, would you consider or not consider voting for any of the for an of the following PROVINCIAL political parties [RANDOMIZE]</a:t>
            </a:r>
          </a:p>
          <a:p>
            <a:pPr defTabSz="410730" fontAlgn="base">
              <a:spcBef>
                <a:spcPct val="0"/>
              </a:spcBef>
              <a:spcAft>
                <a:spcPct val="0"/>
              </a:spcAft>
              <a:defRPr/>
            </a:pPr>
            <a:endParaRPr lang="en-CA" sz="1600" dirty="0">
              <a:solidFill>
                <a:srgbClr val="4F81BD">
                  <a:lumMod val="50000"/>
                </a:srgbClr>
              </a:solidFill>
              <a:cs typeface="Arial" pitchFamily="34" charset="0"/>
            </a:endParaRPr>
          </a:p>
          <a:p>
            <a:pPr defTabSz="410730" fontAlgn="base">
              <a:spcBef>
                <a:spcPct val="0"/>
              </a:spcBef>
              <a:spcAft>
                <a:spcPct val="0"/>
              </a:spcAft>
              <a:defRPr/>
            </a:pPr>
            <a:r>
              <a:rPr lang="en-CA" sz="1600" b="1" dirty="0">
                <a:solidFill>
                  <a:srgbClr val="4F81BD">
                    <a:lumMod val="50000"/>
                  </a:srgbClr>
                </a:solidFill>
                <a:cs typeface="Arial" pitchFamily="34" charset="0"/>
              </a:rPr>
              <a:t>The Provincial NDP</a:t>
            </a:r>
          </a:p>
        </p:txBody>
      </p:sp>
      <p:graphicFrame>
        <p:nvGraphicFramePr>
          <p:cNvPr id="10" name="Chart 9"/>
          <p:cNvGraphicFramePr>
            <a:graphicFrameLocks/>
          </p:cNvGraphicFramePr>
          <p:nvPr>
            <p:extLst/>
          </p:nvPr>
        </p:nvGraphicFramePr>
        <p:xfrm>
          <a:off x="911424" y="1088740"/>
          <a:ext cx="10765196" cy="3919094"/>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Picture2.png"/>
          <p:cNvPicPr>
            <a:picLocks noChangeAspect="1"/>
          </p:cNvPicPr>
          <p:nvPr/>
        </p:nvPicPr>
        <p:blipFill>
          <a:blip r:embed="rId3" cstate="print"/>
          <a:srcRect/>
          <a:stretch>
            <a:fillRect/>
          </a:stretch>
        </p:blipFill>
        <p:spPr bwMode="auto">
          <a:xfrm>
            <a:off x="-36512" y="3970734"/>
            <a:ext cx="2452688" cy="2914650"/>
          </a:xfrm>
          <a:prstGeom prst="rect">
            <a:avLst/>
          </a:prstGeom>
          <a:noFill/>
          <a:ln w="9525">
            <a:noFill/>
            <a:miter lim="800000"/>
            <a:headEnd/>
            <a:tailEnd/>
          </a:ln>
        </p:spPr>
      </p:pic>
    </p:spTree>
    <p:extLst>
      <p:ext uri="{BB962C8B-B14F-4D97-AF65-F5344CB8AC3E}">
        <p14:creationId xmlns:p14="http://schemas.microsoft.com/office/powerpoint/2010/main" val="1998711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29</a:t>
            </a:fld>
            <a:endParaRPr lang="en-CA" dirty="0">
              <a:solidFill>
                <a:prstClr val="black">
                  <a:tint val="75000"/>
                </a:prstClr>
              </a:solidFill>
            </a:endParaRPr>
          </a:p>
        </p:txBody>
      </p:sp>
      <p:sp>
        <p:nvSpPr>
          <p:cNvPr id="6" name="Title 5"/>
          <p:cNvSpPr>
            <a:spLocks noGrp="1"/>
          </p:cNvSpPr>
          <p:nvPr>
            <p:ph type="title" idx="4294967295"/>
          </p:nvPr>
        </p:nvSpPr>
        <p:spPr>
          <a:xfrm>
            <a:off x="623392" y="0"/>
            <a:ext cx="11568608" cy="873125"/>
          </a:xfrm>
        </p:spPr>
        <p:txBody>
          <a:bodyPr>
            <a:noAutofit/>
          </a:bodyPr>
          <a:lstStyle/>
          <a:p>
            <a:r>
              <a:rPr lang="en-CA" sz="4000" dirty="0"/>
              <a:t>Preferred Premier</a:t>
            </a:r>
          </a:p>
        </p:txBody>
      </p:sp>
      <p:sp>
        <p:nvSpPr>
          <p:cNvPr id="12" name="Rectangle 11"/>
          <p:cNvSpPr/>
          <p:nvPr/>
        </p:nvSpPr>
        <p:spPr>
          <a:xfrm>
            <a:off x="2509894" y="5322421"/>
            <a:ext cx="8990124" cy="1049801"/>
          </a:xfrm>
          <a:prstGeom prst="rect">
            <a:avLst/>
          </a:prstGeom>
        </p:spPr>
        <p:txBody>
          <a:bodyPr wrap="square" lIns="64288" tIns="32144" rIns="64288" bIns="32144">
            <a:spAutoFit/>
          </a:bodyPr>
          <a:lstStyle/>
          <a:p>
            <a:pPr defTabSz="410730" fontAlgn="base">
              <a:spcBef>
                <a:spcPct val="0"/>
              </a:spcBef>
              <a:spcAft>
                <a:spcPct val="0"/>
              </a:spcAft>
              <a:defRPr/>
            </a:pPr>
            <a:r>
              <a:rPr lang="en-US" sz="1600" b="1" dirty="0">
                <a:solidFill>
                  <a:srgbClr val="4F81BD">
                    <a:lumMod val="50000"/>
                  </a:srgbClr>
                </a:solidFill>
                <a:cs typeface="Arial" pitchFamily="34" charset="0"/>
              </a:rPr>
              <a:t>QUESTION – </a:t>
            </a:r>
            <a:r>
              <a:rPr lang="en-CA" sz="1600" dirty="0">
                <a:solidFill>
                  <a:srgbClr val="4F81BD">
                    <a:lumMod val="50000"/>
                  </a:srgbClr>
                </a:solidFill>
                <a:cs typeface="Arial" pitchFamily="34" charset="0"/>
              </a:rPr>
              <a:t>(first ranked response) - As you may know [RANDOMIZE] Doug Ford is the leader of the PCs, Kathleen Wynne is the leader of the Liberals, Andrea Horwath is the leader of the NDP and Mike Schreiner is the leader of the Green Party. Of the current provincial political party leaders, could you please rank your top two current preferences for Premier of Ontario? </a:t>
            </a:r>
          </a:p>
        </p:txBody>
      </p:sp>
      <p:graphicFrame>
        <p:nvGraphicFramePr>
          <p:cNvPr id="10" name="Chart 9"/>
          <p:cNvGraphicFramePr>
            <a:graphicFrameLocks/>
          </p:cNvGraphicFramePr>
          <p:nvPr>
            <p:extLst/>
          </p:nvPr>
        </p:nvGraphicFramePr>
        <p:xfrm>
          <a:off x="947428" y="920161"/>
          <a:ext cx="10646308" cy="4053006"/>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Picture2.png"/>
          <p:cNvPicPr>
            <a:picLocks noChangeAspect="1"/>
          </p:cNvPicPr>
          <p:nvPr/>
        </p:nvPicPr>
        <p:blipFill>
          <a:blip r:embed="rId3" cstate="print"/>
          <a:srcRect/>
          <a:stretch>
            <a:fillRect/>
          </a:stretch>
        </p:blipFill>
        <p:spPr bwMode="auto">
          <a:xfrm>
            <a:off x="-36512" y="3970734"/>
            <a:ext cx="2452688" cy="2914650"/>
          </a:xfrm>
          <a:prstGeom prst="rect">
            <a:avLst/>
          </a:prstGeom>
          <a:noFill/>
          <a:ln w="9525">
            <a:noFill/>
            <a:miter lim="800000"/>
            <a:headEnd/>
            <a:tailEnd/>
          </a:ln>
        </p:spPr>
      </p:pic>
    </p:spTree>
    <p:extLst>
      <p:ext uri="{BB962C8B-B14F-4D97-AF65-F5344CB8AC3E}">
        <p14:creationId xmlns:p14="http://schemas.microsoft.com/office/powerpoint/2010/main" val="1400587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67155"/>
            <a:ext cx="12284764" cy="7925837"/>
          </a:xfrm>
          <a:prstGeom prst="rect">
            <a:avLst/>
          </a:prstGeom>
        </p:spPr>
      </p:pic>
      <p:sp>
        <p:nvSpPr>
          <p:cNvPr id="16" name="Trapezoid 15"/>
          <p:cNvSpPr/>
          <p:nvPr/>
        </p:nvSpPr>
        <p:spPr>
          <a:xfrm rot="16200000">
            <a:off x="7479515" y="-1566983"/>
            <a:ext cx="4321628" cy="6868891"/>
          </a:xfrm>
          <a:prstGeom prst="trapezoid">
            <a:avLst>
              <a:gd name="adj" fmla="val 28500"/>
            </a:avLst>
          </a:prstGeom>
          <a:solidFill>
            <a:srgbClr val="00CD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5400000">
            <a:off x="610621" y="-1573506"/>
            <a:ext cx="4321628" cy="6868891"/>
          </a:xfrm>
          <a:prstGeom prst="trapezoid">
            <a:avLst>
              <a:gd name="adj" fmla="val 28500"/>
            </a:avLst>
          </a:prstGeom>
          <a:solidFill>
            <a:srgbClr val="00CD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11453" y="321572"/>
            <a:ext cx="10653233" cy="769441"/>
          </a:xfrm>
          <a:prstGeom prst="rect">
            <a:avLst/>
          </a:prstGeom>
          <a:noFill/>
        </p:spPr>
        <p:txBody>
          <a:bodyPr wrap="square" rtlCol="0">
            <a:spAutoFit/>
          </a:bodyPr>
          <a:lstStyle/>
          <a:p>
            <a:r>
              <a:rPr lang="en-US" sz="4400" b="1" dirty="0" smtClean="0">
                <a:latin typeface="Roboto" charset="0"/>
                <a:ea typeface="Roboto" charset="0"/>
                <a:cs typeface="Roboto" charset="0"/>
              </a:rPr>
              <a:t>ONE</a:t>
            </a:r>
            <a:endParaRPr lang="en-US" sz="4400" b="1" dirty="0">
              <a:latin typeface="Roboto" charset="0"/>
              <a:ea typeface="Roboto" charset="0"/>
              <a:cs typeface="Roboto" charset="0"/>
            </a:endParaRPr>
          </a:p>
        </p:txBody>
      </p:sp>
      <p:sp>
        <p:nvSpPr>
          <p:cNvPr id="6" name="TextBox 5"/>
          <p:cNvSpPr txBox="1"/>
          <p:nvPr/>
        </p:nvSpPr>
        <p:spPr>
          <a:xfrm>
            <a:off x="750601" y="962395"/>
            <a:ext cx="3372583" cy="1938992"/>
          </a:xfrm>
          <a:prstGeom prst="rect">
            <a:avLst/>
          </a:prstGeom>
          <a:noFill/>
        </p:spPr>
        <p:txBody>
          <a:bodyPr wrap="square" rtlCol="0">
            <a:spAutoFit/>
          </a:bodyPr>
          <a:lstStyle/>
          <a:p>
            <a:r>
              <a:rPr lang="en-US" sz="2400" dirty="0" smtClean="0">
                <a:solidFill>
                  <a:schemeClr val="bg1"/>
                </a:solidFill>
                <a:latin typeface="Roboto Medium" charset="0"/>
                <a:ea typeface="Roboto Medium" charset="0"/>
                <a:cs typeface="Roboto Medium" charset="0"/>
              </a:rPr>
              <a:t>millennials </a:t>
            </a:r>
            <a:r>
              <a:rPr lang="en-US" sz="2400" dirty="0">
                <a:solidFill>
                  <a:schemeClr val="bg1"/>
                </a:solidFill>
                <a:latin typeface="Roboto Medium" charset="0"/>
                <a:ea typeface="Roboto Medium" charset="0"/>
                <a:cs typeface="Roboto Medium" charset="0"/>
              </a:rPr>
              <a:t>are just as interested in </a:t>
            </a:r>
            <a:r>
              <a:rPr lang="en-US" sz="2400" dirty="0" smtClean="0">
                <a:solidFill>
                  <a:schemeClr val="bg1"/>
                </a:solidFill>
                <a:latin typeface="Roboto Medium" charset="0"/>
                <a:ea typeface="Roboto Medium" charset="0"/>
                <a:cs typeface="Roboto Medium" charset="0"/>
              </a:rPr>
              <a:t>home </a:t>
            </a:r>
            <a:r>
              <a:rPr lang="en-US" sz="2400" dirty="0">
                <a:solidFill>
                  <a:schemeClr val="bg1"/>
                </a:solidFill>
                <a:latin typeface="Roboto Medium" charset="0"/>
                <a:ea typeface="Roboto Medium" charset="0"/>
                <a:cs typeface="Roboto Medium" charset="0"/>
              </a:rPr>
              <a:t>ownership </a:t>
            </a:r>
            <a:r>
              <a:rPr lang="en-US" sz="2400" dirty="0" smtClean="0">
                <a:solidFill>
                  <a:schemeClr val="bg1"/>
                </a:solidFill>
                <a:latin typeface="Roboto Medium" charset="0"/>
                <a:ea typeface="Roboto Medium" charset="0"/>
                <a:cs typeface="Roboto Medium" charset="0"/>
              </a:rPr>
              <a:t/>
            </a:r>
            <a:br>
              <a:rPr lang="en-US" sz="2400" dirty="0" smtClean="0">
                <a:solidFill>
                  <a:schemeClr val="bg1"/>
                </a:solidFill>
                <a:latin typeface="Roboto Medium" charset="0"/>
                <a:ea typeface="Roboto Medium" charset="0"/>
                <a:cs typeface="Roboto Medium" charset="0"/>
              </a:rPr>
            </a:br>
            <a:r>
              <a:rPr lang="en-US" sz="2400" dirty="0" smtClean="0">
                <a:solidFill>
                  <a:schemeClr val="bg1"/>
                </a:solidFill>
                <a:latin typeface="Roboto Medium" charset="0"/>
                <a:ea typeface="Roboto Medium" charset="0"/>
                <a:cs typeface="Roboto Medium" charset="0"/>
              </a:rPr>
              <a:t>as previous </a:t>
            </a:r>
            <a:r>
              <a:rPr lang="en-US" sz="2400" dirty="0">
                <a:solidFill>
                  <a:schemeClr val="bg1"/>
                </a:solidFill>
                <a:latin typeface="Roboto Medium" charset="0"/>
                <a:ea typeface="Roboto Medium" charset="0"/>
                <a:cs typeface="Roboto Medium" charset="0"/>
              </a:rPr>
              <a:t>generations</a:t>
            </a:r>
            <a:r>
              <a:rPr lang="en-US" sz="2400" dirty="0" smtClean="0">
                <a:solidFill>
                  <a:schemeClr val="bg1"/>
                </a:solidFill>
                <a:latin typeface="Roboto Medium" charset="0"/>
                <a:ea typeface="Roboto Medium" charset="0"/>
                <a:cs typeface="Roboto Medium" charset="0"/>
              </a:rPr>
              <a:t>.</a:t>
            </a:r>
            <a:endParaRPr lang="en-US" sz="2400" dirty="0">
              <a:latin typeface="Roboto Medium" charset="0"/>
              <a:ea typeface="Roboto Medium" charset="0"/>
              <a:cs typeface="Roboto Medium" charset="0"/>
            </a:endParaRPr>
          </a:p>
        </p:txBody>
      </p:sp>
      <p:sp>
        <p:nvSpPr>
          <p:cNvPr id="10" name="TextBox 9"/>
          <p:cNvSpPr txBox="1"/>
          <p:nvPr/>
        </p:nvSpPr>
        <p:spPr>
          <a:xfrm>
            <a:off x="8839200" y="962395"/>
            <a:ext cx="3194437" cy="1938992"/>
          </a:xfrm>
          <a:prstGeom prst="rect">
            <a:avLst/>
          </a:prstGeom>
          <a:noFill/>
        </p:spPr>
        <p:txBody>
          <a:bodyPr wrap="square" rtlCol="0">
            <a:spAutoFit/>
          </a:bodyPr>
          <a:lstStyle/>
          <a:p>
            <a:pPr algn="r"/>
            <a:r>
              <a:rPr lang="en-US" sz="2400" dirty="0">
                <a:solidFill>
                  <a:schemeClr val="bg1"/>
                </a:solidFill>
                <a:latin typeface="Roboto Medium" charset="0"/>
                <a:ea typeface="Roboto Medium" charset="0"/>
                <a:cs typeface="Roboto Medium" charset="0"/>
              </a:rPr>
              <a:t>they are frustrated, and struggling like never before to </a:t>
            </a:r>
            <a:br>
              <a:rPr lang="en-US" sz="2400" dirty="0">
                <a:solidFill>
                  <a:schemeClr val="bg1"/>
                </a:solidFill>
                <a:latin typeface="Roboto Medium" charset="0"/>
                <a:ea typeface="Roboto Medium" charset="0"/>
                <a:cs typeface="Roboto Medium" charset="0"/>
              </a:rPr>
            </a:br>
            <a:r>
              <a:rPr lang="en-US" sz="2400" dirty="0">
                <a:solidFill>
                  <a:schemeClr val="bg1"/>
                </a:solidFill>
                <a:latin typeface="Roboto Medium" charset="0"/>
                <a:ea typeface="Roboto Medium" charset="0"/>
                <a:cs typeface="Roboto Medium" charset="0"/>
              </a:rPr>
              <a:t>       achieve the Canadian Dream</a:t>
            </a:r>
            <a:endParaRPr lang="en-US" sz="2400" dirty="0">
              <a:latin typeface="Roboto Medium" charset="0"/>
              <a:ea typeface="Roboto Medium" charset="0"/>
              <a:cs typeface="Roboto Medium" charset="0"/>
            </a:endParaRPr>
          </a:p>
        </p:txBody>
      </p:sp>
      <p:sp>
        <p:nvSpPr>
          <p:cNvPr id="18" name="Trapezoid 17"/>
          <p:cNvSpPr/>
          <p:nvPr/>
        </p:nvSpPr>
        <p:spPr>
          <a:xfrm rot="10800000">
            <a:off x="3505200" y="3259566"/>
            <a:ext cx="5333998" cy="6403397"/>
          </a:xfrm>
          <a:prstGeom prst="trapezoid">
            <a:avLst>
              <a:gd name="adj" fmla="val 28500"/>
            </a:avLst>
          </a:prstGeom>
          <a:solidFill>
            <a:srgbClr val="00CD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45581" y="3380774"/>
            <a:ext cx="10653233" cy="769441"/>
          </a:xfrm>
          <a:prstGeom prst="rect">
            <a:avLst/>
          </a:prstGeom>
          <a:noFill/>
        </p:spPr>
        <p:txBody>
          <a:bodyPr wrap="square" rtlCol="0">
            <a:spAutoFit/>
          </a:bodyPr>
          <a:lstStyle/>
          <a:p>
            <a:pPr algn="ctr"/>
            <a:r>
              <a:rPr lang="en-US" sz="4400" b="1" dirty="0" smtClean="0">
                <a:solidFill>
                  <a:sysClr val="windowText" lastClr="000000"/>
                </a:solidFill>
                <a:latin typeface="Roboto" charset="0"/>
                <a:ea typeface="Roboto" charset="0"/>
                <a:cs typeface="Roboto" charset="0"/>
              </a:rPr>
              <a:t>THREE</a:t>
            </a:r>
            <a:endParaRPr lang="en-US" sz="4400" b="1" dirty="0">
              <a:solidFill>
                <a:sysClr val="windowText" lastClr="000000"/>
              </a:solidFill>
              <a:latin typeface="Roboto" charset="0"/>
              <a:ea typeface="Roboto" charset="0"/>
              <a:cs typeface="Roboto" charset="0"/>
            </a:endParaRPr>
          </a:p>
        </p:txBody>
      </p:sp>
      <p:sp>
        <p:nvSpPr>
          <p:cNvPr id="14" name="TextBox 13"/>
          <p:cNvSpPr txBox="1"/>
          <p:nvPr/>
        </p:nvSpPr>
        <p:spPr>
          <a:xfrm>
            <a:off x="4236494" y="4152940"/>
            <a:ext cx="3918856" cy="2308324"/>
          </a:xfrm>
          <a:prstGeom prst="rect">
            <a:avLst/>
          </a:prstGeom>
          <a:noFill/>
        </p:spPr>
        <p:txBody>
          <a:bodyPr wrap="square" rtlCol="0">
            <a:spAutoFit/>
          </a:bodyPr>
          <a:lstStyle/>
          <a:p>
            <a:pPr algn="ctr"/>
            <a:r>
              <a:rPr lang="en-US" sz="2400" dirty="0">
                <a:solidFill>
                  <a:schemeClr val="bg1"/>
                </a:solidFill>
                <a:latin typeface="Roboto Medium" charset="0"/>
                <a:ea typeface="Roboto Medium" charset="0"/>
                <a:cs typeface="Roboto Medium" charset="0"/>
              </a:rPr>
              <a:t>there are high levels of support among all Ontarians for political parties who commit to action on affordable home ownership.</a:t>
            </a:r>
            <a:endParaRPr lang="en-US" sz="2400" dirty="0">
              <a:latin typeface="Roboto Medium" charset="0"/>
              <a:ea typeface="Roboto Medium" charset="0"/>
              <a:cs typeface="Roboto Medium"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09287" y="5393060"/>
            <a:ext cx="1323839" cy="663507"/>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985" y="4956188"/>
            <a:ext cx="1842294" cy="1272658"/>
          </a:xfrm>
          <a:prstGeom prst="rect">
            <a:avLst/>
          </a:prstGeom>
        </p:spPr>
      </p:pic>
      <p:sp>
        <p:nvSpPr>
          <p:cNvPr id="4" name="Rectangle 3"/>
          <p:cNvSpPr/>
          <p:nvPr/>
        </p:nvSpPr>
        <p:spPr>
          <a:xfrm>
            <a:off x="10632571" y="360679"/>
            <a:ext cx="1391728" cy="769441"/>
          </a:xfrm>
          <a:prstGeom prst="rect">
            <a:avLst/>
          </a:prstGeom>
        </p:spPr>
        <p:txBody>
          <a:bodyPr wrap="none">
            <a:spAutoFit/>
          </a:bodyPr>
          <a:lstStyle/>
          <a:p>
            <a:r>
              <a:rPr lang="en-US" sz="4400" b="1" dirty="0" smtClean="0">
                <a:latin typeface="Roboto" charset="0"/>
                <a:ea typeface="Roboto" charset="0"/>
                <a:cs typeface="Roboto" charset="0"/>
              </a:rPr>
              <a:t>TWO</a:t>
            </a:r>
            <a:endParaRPr lang="en-US" sz="4400" b="1" dirty="0">
              <a:latin typeface="Roboto" charset="0"/>
              <a:ea typeface="Roboto" charset="0"/>
              <a:cs typeface="Roboto" charset="0"/>
            </a:endParaRPr>
          </a:p>
        </p:txBody>
      </p:sp>
    </p:spTree>
    <p:extLst>
      <p:ext uri="{BB962C8B-B14F-4D97-AF65-F5344CB8AC3E}">
        <p14:creationId xmlns:p14="http://schemas.microsoft.com/office/powerpoint/2010/main" val="123002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5"/>
          <p:cNvSpPr>
            <a:spLocks/>
          </p:cNvSpPr>
          <p:nvPr/>
        </p:nvSpPr>
        <p:spPr bwMode="auto">
          <a:xfrm>
            <a:off x="1524000" y="333376"/>
            <a:ext cx="9144000" cy="676275"/>
          </a:xfrm>
          <a:prstGeom prst="rect">
            <a:avLst/>
          </a:prstGeom>
          <a:noFill/>
          <a:ln w="9525">
            <a:noFill/>
            <a:miter lim="800000"/>
            <a:headEnd/>
            <a:tailEnd/>
          </a:ln>
        </p:spPr>
        <p:txBody>
          <a:bodyPr lIns="88892" tIns="50795" rIns="88892" bIns="50795" anchor="ctr"/>
          <a:lstStyle/>
          <a:p>
            <a:pPr algn="ctr" defTabSz="912813" fontAlgn="base">
              <a:spcBef>
                <a:spcPct val="0"/>
              </a:spcBef>
              <a:spcAft>
                <a:spcPct val="0"/>
              </a:spcAft>
            </a:pPr>
            <a:r>
              <a:rPr lang="en-CA" sz="4000" dirty="0">
                <a:solidFill>
                  <a:srgbClr val="1F497D">
                    <a:lumMod val="75000"/>
                  </a:srgbClr>
                </a:solidFill>
                <a:cs typeface="Arial" pitchFamily="34" charset="0"/>
                <a:sym typeface="Helvetica" pitchFamily="34" charset="0"/>
              </a:rPr>
              <a:t>About Nanos</a:t>
            </a:r>
          </a:p>
        </p:txBody>
      </p:sp>
      <p:sp>
        <p:nvSpPr>
          <p:cNvPr id="11268" name="TextBox 9"/>
          <p:cNvSpPr txBox="1">
            <a:spLocks noChangeArrowheads="1"/>
          </p:cNvSpPr>
          <p:nvPr/>
        </p:nvSpPr>
        <p:spPr bwMode="auto">
          <a:xfrm>
            <a:off x="2640013" y="1125539"/>
            <a:ext cx="7200900" cy="2031325"/>
          </a:xfrm>
          <a:prstGeom prst="rect">
            <a:avLst/>
          </a:prstGeom>
          <a:noFill/>
          <a:ln w="9525">
            <a:noFill/>
            <a:miter lim="800000"/>
            <a:headEnd/>
            <a:tailEnd/>
          </a:ln>
        </p:spPr>
        <p:txBody>
          <a:bodyPr>
            <a:spAutoFit/>
          </a:bodyPr>
          <a:lstStyle/>
          <a:p>
            <a:pPr fontAlgn="base">
              <a:spcBef>
                <a:spcPct val="0"/>
              </a:spcBef>
              <a:spcAft>
                <a:spcPct val="0"/>
              </a:spcAft>
            </a:pPr>
            <a:r>
              <a:rPr lang="en-CA" sz="1400" dirty="0">
                <a:solidFill>
                  <a:srgbClr val="4F81BD">
                    <a:lumMod val="50000"/>
                  </a:srgbClr>
                </a:solidFill>
                <a:cs typeface="Arial" pitchFamily="34" charset="0"/>
              </a:rPr>
              <a:t>Nanos is one of North America’s most trusted research and strategy organizations.  Our team of professionals is regularly called upon by senior executives to deliver superior intelligence and market advantage whether it be helping to chart a path forward, managing a reputation or brand risk or understanding the trends that drive success.  Services range from traditional telephone surveys, through to elite in-depth interviews, online research and focus groups.  Nanos clients range from Fortune 500 companies through to leading advocacy groups interested in understanding and shaping the public landscape.  Whether it is understanding your brand or reputation, customer needs and satisfaction, engaging employees or testing new ads or products, Nanos provides insight you can trust.</a:t>
            </a:r>
          </a:p>
        </p:txBody>
      </p:sp>
      <p:pic>
        <p:nvPicPr>
          <p:cNvPr id="9" name="Picture 8" descr="\\FS2013\FileServer\Projects\nanos admin\marketing\qr codes\qr code - nanos brochure.png"/>
          <p:cNvPicPr>
            <a:picLocks noChangeAspect="1" noChangeArrowheads="1"/>
          </p:cNvPicPr>
          <p:nvPr/>
        </p:nvPicPr>
        <p:blipFill>
          <a:blip r:embed="rId3" cstate="print"/>
          <a:srcRect/>
          <a:stretch>
            <a:fillRect/>
          </a:stretch>
        </p:blipFill>
        <p:spPr bwMode="auto">
          <a:xfrm>
            <a:off x="4583993" y="3717032"/>
            <a:ext cx="774700" cy="774700"/>
          </a:xfrm>
          <a:prstGeom prst="rect">
            <a:avLst/>
          </a:prstGeom>
          <a:noFill/>
          <a:ln w="9525">
            <a:noFill/>
            <a:miter lim="800000"/>
            <a:headEnd/>
            <a:tailEnd/>
          </a:ln>
        </p:spPr>
      </p:pic>
      <p:sp>
        <p:nvSpPr>
          <p:cNvPr id="10" name="TextBox 8"/>
          <p:cNvSpPr txBox="1"/>
          <p:nvPr/>
        </p:nvSpPr>
        <p:spPr>
          <a:xfrm>
            <a:off x="4223631" y="4509195"/>
            <a:ext cx="1476375" cy="276999"/>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CA" sz="1200" dirty="0">
                <a:solidFill>
                  <a:srgbClr val="1F497D">
                    <a:lumMod val="75000"/>
                  </a:srgbClr>
                </a:solidFill>
              </a:rPr>
              <a:t>View our brochure</a:t>
            </a:r>
          </a:p>
        </p:txBody>
      </p:sp>
      <p:sp>
        <p:nvSpPr>
          <p:cNvPr id="12" name="TextBox 9"/>
          <p:cNvSpPr txBox="1"/>
          <p:nvPr/>
        </p:nvSpPr>
        <p:spPr>
          <a:xfrm>
            <a:off x="5952145" y="3717033"/>
            <a:ext cx="2016224" cy="12259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ts val="200"/>
              </a:spcBef>
              <a:spcAft>
                <a:spcPct val="0"/>
              </a:spcAft>
              <a:tabLst>
                <a:tab pos="2867025" algn="l"/>
              </a:tabLst>
              <a:defRPr/>
            </a:pPr>
            <a:r>
              <a:rPr lang="en-US" sz="1200" b="1" dirty="0">
                <a:solidFill>
                  <a:srgbClr val="1F497D">
                    <a:lumMod val="75000"/>
                  </a:srgbClr>
                </a:solidFill>
              </a:rPr>
              <a:t>Nanos Research </a:t>
            </a:r>
          </a:p>
          <a:p>
            <a:pPr fontAlgn="base">
              <a:spcBef>
                <a:spcPts val="200"/>
              </a:spcBef>
              <a:spcAft>
                <a:spcPct val="0"/>
              </a:spcAft>
              <a:tabLst>
                <a:tab pos="2867025" algn="l"/>
              </a:tabLst>
              <a:defRPr/>
            </a:pPr>
            <a:r>
              <a:rPr lang="en-CA" sz="1200" dirty="0">
                <a:solidFill>
                  <a:srgbClr val="1F497D">
                    <a:lumMod val="75000"/>
                  </a:srgbClr>
                </a:solidFill>
              </a:rPr>
              <a:t>North America Toll-free</a:t>
            </a:r>
            <a:br>
              <a:rPr lang="en-CA" sz="1200" dirty="0">
                <a:solidFill>
                  <a:srgbClr val="1F497D">
                    <a:lumMod val="75000"/>
                  </a:srgbClr>
                </a:solidFill>
              </a:rPr>
            </a:br>
            <a:r>
              <a:rPr lang="en-CA" sz="1200" dirty="0">
                <a:solidFill>
                  <a:srgbClr val="1F497D">
                    <a:lumMod val="75000"/>
                  </a:srgbClr>
                </a:solidFill>
              </a:rPr>
              <a:t>1.888.737.5505</a:t>
            </a:r>
            <a:r>
              <a:rPr lang="en-CA" sz="1200" dirty="0">
                <a:solidFill>
                  <a:prstClr val="black"/>
                </a:solidFill>
              </a:rPr>
              <a:t/>
            </a:r>
            <a:br>
              <a:rPr lang="en-CA" sz="1200" dirty="0">
                <a:solidFill>
                  <a:prstClr val="black"/>
                </a:solidFill>
              </a:rPr>
            </a:br>
            <a:r>
              <a:rPr lang="en-CA" sz="1200" dirty="0">
                <a:solidFill>
                  <a:prstClr val="black"/>
                </a:solidFill>
                <a:hlinkClick r:id="rId4"/>
              </a:rPr>
              <a:t>info@nanosresearch.com</a:t>
            </a:r>
            <a:r>
              <a:rPr lang="en-US" sz="1200" dirty="0">
                <a:solidFill>
                  <a:srgbClr val="1F497D">
                    <a:lumMod val="75000"/>
                  </a:srgbClr>
                </a:solidFill>
              </a:rPr>
              <a:t>		</a:t>
            </a:r>
          </a:p>
        </p:txBody>
      </p:sp>
      <p:pic>
        <p:nvPicPr>
          <p:cNvPr id="7" name="Picture 6" descr="Picture2.png"/>
          <p:cNvPicPr>
            <a:picLocks noChangeAspect="1"/>
          </p:cNvPicPr>
          <p:nvPr/>
        </p:nvPicPr>
        <p:blipFill>
          <a:blip r:embed="rId5" cstate="print"/>
          <a:srcRect/>
          <a:stretch>
            <a:fillRect/>
          </a:stretch>
        </p:blipFill>
        <p:spPr bwMode="auto">
          <a:xfrm>
            <a:off x="-36512" y="3970734"/>
            <a:ext cx="2452688" cy="2914650"/>
          </a:xfrm>
          <a:prstGeom prst="rect">
            <a:avLst/>
          </a:prstGeom>
          <a:noFill/>
          <a:ln w="9525">
            <a:noFill/>
            <a:miter lim="800000"/>
            <a:headEnd/>
            <a:tailEnd/>
          </a:ln>
        </p:spPr>
      </p:pic>
    </p:spTree>
    <p:extLst>
      <p:ext uri="{BB962C8B-B14F-4D97-AF65-F5344CB8AC3E}">
        <p14:creationId xmlns:p14="http://schemas.microsoft.com/office/powerpoint/2010/main" val="110584092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2414" y="0"/>
            <a:ext cx="16583240" cy="7315200"/>
          </a:xfrm>
          <a:prstGeom prst="rect">
            <a:avLst/>
          </a:prstGeom>
        </p:spPr>
      </p:pic>
      <p:sp>
        <p:nvSpPr>
          <p:cNvPr id="3" name="Trapezoid 2"/>
          <p:cNvSpPr/>
          <p:nvPr/>
        </p:nvSpPr>
        <p:spPr>
          <a:xfrm>
            <a:off x="5452136" y="-148968"/>
            <a:ext cx="11322270" cy="7464168"/>
          </a:xfrm>
          <a:prstGeom prst="trapezoid">
            <a:avLst>
              <a:gd name="adj" fmla="val 28500"/>
            </a:avLst>
          </a:prstGeom>
          <a:solidFill>
            <a:srgbClr val="09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2439"/>
              </a:solidFill>
            </a:endParaRPr>
          </a:p>
        </p:txBody>
      </p:sp>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53258" y="5538510"/>
            <a:ext cx="1323839" cy="663507"/>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7956" y="5101638"/>
            <a:ext cx="1842294" cy="1272658"/>
          </a:xfrm>
          <a:prstGeom prst="rect">
            <a:avLst/>
          </a:prstGeom>
        </p:spPr>
      </p:pic>
      <p:sp>
        <p:nvSpPr>
          <p:cNvPr id="6" name="TextBox 5"/>
          <p:cNvSpPr txBox="1"/>
          <p:nvPr/>
        </p:nvSpPr>
        <p:spPr>
          <a:xfrm>
            <a:off x="7184572" y="1050264"/>
            <a:ext cx="4746171" cy="3631763"/>
          </a:xfrm>
          <a:prstGeom prst="rect">
            <a:avLst/>
          </a:prstGeom>
          <a:noFill/>
        </p:spPr>
        <p:txBody>
          <a:bodyPr wrap="square" rtlCol="0">
            <a:spAutoFit/>
          </a:bodyPr>
          <a:lstStyle/>
          <a:p>
            <a:r>
              <a:rPr lang="en-US" dirty="0"/>
              <a:t/>
            </a:r>
            <a:br>
              <a:rPr lang="en-US" dirty="0"/>
            </a:br>
            <a:endParaRPr lang="en-US" dirty="0"/>
          </a:p>
          <a:p>
            <a:r>
              <a:rPr lang="en-US" sz="4400" b="1" dirty="0">
                <a:solidFill>
                  <a:schemeClr val="bg1"/>
                </a:solidFill>
                <a:latin typeface="Roboto" charset="0"/>
                <a:ea typeface="Roboto" charset="0"/>
                <a:cs typeface="Roboto" charset="0"/>
              </a:rPr>
              <a:t>MILENNIALS AND HOME OWNERSHIP IN ONTARIO </a:t>
            </a:r>
          </a:p>
          <a:p>
            <a:endParaRPr lang="en-US" dirty="0"/>
          </a:p>
        </p:txBody>
      </p:sp>
    </p:spTree>
    <p:extLst>
      <p:ext uri="{BB962C8B-B14F-4D97-AF65-F5344CB8AC3E}">
        <p14:creationId xmlns:p14="http://schemas.microsoft.com/office/powerpoint/2010/main" val="36660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11" name="Trapezoid 10"/>
          <p:cNvSpPr/>
          <p:nvPr/>
        </p:nvSpPr>
        <p:spPr>
          <a:xfrm>
            <a:off x="-1" y="-606168"/>
            <a:ext cx="12192000" cy="7464168"/>
          </a:xfrm>
          <a:prstGeom prst="trapezoid">
            <a:avLst>
              <a:gd name="adj" fmla="val 28500"/>
            </a:avLst>
          </a:prstGeom>
          <a:solidFill>
            <a:srgbClr val="09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06755" y="5565014"/>
            <a:ext cx="1323839" cy="66350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453" y="5128142"/>
            <a:ext cx="1842294" cy="1272658"/>
          </a:xfrm>
          <a:prstGeom prst="rect">
            <a:avLst/>
          </a:prstGeom>
        </p:spPr>
      </p:pic>
      <p:sp>
        <p:nvSpPr>
          <p:cNvPr id="7" name="TextBox 6"/>
          <p:cNvSpPr txBox="1"/>
          <p:nvPr/>
        </p:nvSpPr>
        <p:spPr>
          <a:xfrm>
            <a:off x="7574830" y="1644371"/>
            <a:ext cx="2214627" cy="2246769"/>
          </a:xfrm>
          <a:prstGeom prst="rect">
            <a:avLst/>
          </a:prstGeom>
          <a:noFill/>
        </p:spPr>
        <p:txBody>
          <a:bodyPr wrap="square" rtlCol="0">
            <a:spAutoFit/>
          </a:bodyPr>
          <a:lstStyle/>
          <a:p>
            <a:pPr algn="r"/>
            <a:r>
              <a:rPr lang="en-US" sz="4400" b="1" dirty="0">
                <a:solidFill>
                  <a:srgbClr val="00CDEF"/>
                </a:solidFill>
                <a:latin typeface="Roboto" charset="0"/>
                <a:ea typeface="Roboto" charset="0"/>
                <a:cs typeface="Roboto" charset="0"/>
              </a:rPr>
              <a:t>THREE  </a:t>
            </a:r>
            <a:r>
              <a:rPr lang="en-US" sz="2400" dirty="0">
                <a:solidFill>
                  <a:schemeClr val="bg1"/>
                </a:solidFill>
                <a:latin typeface="Roboto Medium" charset="0"/>
                <a:ea typeface="Roboto Medium" charset="0"/>
                <a:cs typeface="Roboto Medium" charset="0"/>
              </a:rPr>
              <a:t>increasing the first-time home buyer rebate.</a:t>
            </a:r>
            <a:r>
              <a:rPr lang="en-US" sz="2400" dirty="0"/>
              <a:t> </a:t>
            </a:r>
            <a:endParaRPr lang="en-US" sz="2400" dirty="0"/>
          </a:p>
        </p:txBody>
      </p:sp>
      <p:sp>
        <p:nvSpPr>
          <p:cNvPr id="4" name="TextBox 3"/>
          <p:cNvSpPr txBox="1"/>
          <p:nvPr/>
        </p:nvSpPr>
        <p:spPr>
          <a:xfrm>
            <a:off x="2321182" y="1655129"/>
            <a:ext cx="1721224" cy="2523768"/>
          </a:xfrm>
          <a:prstGeom prst="rect">
            <a:avLst/>
          </a:prstGeom>
          <a:noFill/>
        </p:spPr>
        <p:txBody>
          <a:bodyPr wrap="square" rtlCol="0">
            <a:spAutoFit/>
          </a:bodyPr>
          <a:lstStyle/>
          <a:p>
            <a:r>
              <a:rPr lang="en-US" sz="4400" b="1" dirty="0">
                <a:ln>
                  <a:solidFill>
                    <a:srgbClr val="00CDEF"/>
                  </a:solidFill>
                </a:ln>
                <a:solidFill>
                  <a:srgbClr val="00CDEF"/>
                </a:solidFill>
                <a:latin typeface="Roboto" charset="0"/>
                <a:ea typeface="Roboto" charset="0"/>
                <a:cs typeface="Roboto" charset="0"/>
              </a:rPr>
              <a:t>ONE</a:t>
            </a:r>
            <a:r>
              <a:rPr lang="en-US" b="1" dirty="0">
                <a:solidFill>
                  <a:srgbClr val="00CDEF"/>
                </a:solidFill>
                <a:latin typeface="Roboto" charset="0"/>
                <a:ea typeface="Roboto" charset="0"/>
                <a:cs typeface="Roboto" charset="0"/>
              </a:rPr>
              <a:t>    </a:t>
            </a:r>
            <a:r>
              <a:rPr lang="en-US" sz="2400" dirty="0">
                <a:solidFill>
                  <a:schemeClr val="bg1"/>
                </a:solidFill>
                <a:latin typeface="Roboto Medium" charset="0"/>
                <a:ea typeface="Roboto Medium" charset="0"/>
                <a:cs typeface="Roboto Medium" charset="0"/>
              </a:rPr>
              <a:t>increasing </a:t>
            </a:r>
            <a:r>
              <a:rPr lang="en-US" sz="2400" dirty="0" smtClean="0">
                <a:solidFill>
                  <a:schemeClr val="bg1"/>
                </a:solidFill>
                <a:latin typeface="Roboto Medium" charset="0"/>
                <a:ea typeface="Roboto Medium" charset="0"/>
                <a:cs typeface="Roboto Medium" charset="0"/>
              </a:rPr>
              <a:t>housing supply in </a:t>
            </a:r>
            <a:r>
              <a:rPr lang="en-US" sz="2400" dirty="0">
                <a:solidFill>
                  <a:schemeClr val="bg1"/>
                </a:solidFill>
                <a:latin typeface="Roboto Medium" charset="0"/>
                <a:ea typeface="Roboto Medium" charset="0"/>
                <a:cs typeface="Roboto Medium" charset="0"/>
              </a:rPr>
              <a:t>Ontario;</a:t>
            </a:r>
            <a:r>
              <a:rPr lang="en-US" sz="2400" dirty="0">
                <a:latin typeface="Roboto Medium" charset="0"/>
                <a:ea typeface="Roboto Medium" charset="0"/>
                <a:cs typeface="Roboto Medium" charset="0"/>
              </a:rPr>
              <a:t> </a:t>
            </a:r>
          </a:p>
          <a:p>
            <a:endParaRPr lang="en-US" dirty="0"/>
          </a:p>
        </p:txBody>
      </p:sp>
      <p:sp>
        <p:nvSpPr>
          <p:cNvPr id="5" name="TextBox 4"/>
          <p:cNvSpPr txBox="1"/>
          <p:nvPr/>
        </p:nvSpPr>
        <p:spPr>
          <a:xfrm>
            <a:off x="4326207" y="1644371"/>
            <a:ext cx="2763082" cy="3262432"/>
          </a:xfrm>
          <a:prstGeom prst="rect">
            <a:avLst/>
          </a:prstGeom>
          <a:noFill/>
        </p:spPr>
        <p:txBody>
          <a:bodyPr wrap="square" rtlCol="0">
            <a:spAutoFit/>
          </a:bodyPr>
          <a:lstStyle/>
          <a:p>
            <a:pPr algn="ctr"/>
            <a:r>
              <a:rPr lang="en-US" sz="4400" b="1" dirty="0">
                <a:solidFill>
                  <a:srgbClr val="00CDEF"/>
                </a:solidFill>
                <a:latin typeface="Roboto" charset="0"/>
                <a:ea typeface="Roboto" charset="0"/>
                <a:cs typeface="Roboto" charset="0"/>
              </a:rPr>
              <a:t>TWO</a:t>
            </a:r>
            <a:r>
              <a:rPr lang="en-US" b="1" dirty="0">
                <a:solidFill>
                  <a:srgbClr val="00CDEF"/>
                </a:solidFill>
                <a:latin typeface="Roboto" charset="0"/>
                <a:ea typeface="Roboto" charset="0"/>
                <a:cs typeface="Roboto" charset="0"/>
              </a:rPr>
              <a:t>   </a:t>
            </a:r>
            <a:r>
              <a:rPr lang="en-US" sz="2400" dirty="0">
                <a:solidFill>
                  <a:schemeClr val="bg1"/>
                </a:solidFill>
                <a:latin typeface="Roboto Medium" charset="0"/>
                <a:ea typeface="Roboto Medium" charset="0"/>
                <a:cs typeface="Roboto Medium" charset="0"/>
              </a:rPr>
              <a:t>increasing the supply of ‘Missing Middle’ housing, like </a:t>
            </a:r>
            <a:r>
              <a:rPr lang="en-US" sz="2400" dirty="0" smtClean="0">
                <a:solidFill>
                  <a:schemeClr val="bg1"/>
                </a:solidFill>
                <a:latin typeface="Roboto Medium" charset="0"/>
                <a:ea typeface="Roboto Medium" charset="0"/>
                <a:cs typeface="Roboto Medium" charset="0"/>
              </a:rPr>
              <a:t>townhomes, semis</a:t>
            </a:r>
            <a:r>
              <a:rPr lang="en-US" sz="2400" dirty="0">
                <a:solidFill>
                  <a:schemeClr val="bg1"/>
                </a:solidFill>
                <a:latin typeface="Roboto Medium" charset="0"/>
                <a:ea typeface="Roboto Medium" charset="0"/>
                <a:cs typeface="Roboto Medium" charset="0"/>
              </a:rPr>
              <a:t>, row townhouses; and, </a:t>
            </a:r>
          </a:p>
          <a:p>
            <a:endParaRPr lang="en-US" dirty="0"/>
          </a:p>
        </p:txBody>
      </p:sp>
      <p:sp>
        <p:nvSpPr>
          <p:cNvPr id="14" name="TextBox 13"/>
          <p:cNvSpPr txBox="1"/>
          <p:nvPr/>
        </p:nvSpPr>
        <p:spPr>
          <a:xfrm>
            <a:off x="2103888" y="-139670"/>
            <a:ext cx="7984223" cy="1600438"/>
          </a:xfrm>
          <a:prstGeom prst="rect">
            <a:avLst/>
          </a:prstGeom>
          <a:noFill/>
        </p:spPr>
        <p:txBody>
          <a:bodyPr wrap="square" rtlCol="0">
            <a:spAutoFit/>
          </a:bodyPr>
          <a:lstStyle/>
          <a:p>
            <a:r>
              <a:rPr lang="en-US" dirty="0"/>
              <a:t/>
            </a:r>
            <a:br>
              <a:rPr lang="en-US" dirty="0"/>
            </a:br>
            <a:endParaRPr lang="en-US" dirty="0"/>
          </a:p>
          <a:p>
            <a:pPr algn="ctr"/>
            <a:r>
              <a:rPr lang="en-US" sz="4400" b="1" dirty="0" smtClean="0">
                <a:solidFill>
                  <a:schemeClr val="bg1"/>
                </a:solidFill>
                <a:latin typeface="Roboto" charset="0"/>
                <a:ea typeface="Roboto" charset="0"/>
                <a:cs typeface="Roboto" charset="0"/>
              </a:rPr>
              <a:t>A TIME FOR POLICY ACTION</a:t>
            </a:r>
            <a:endParaRPr lang="en-US" sz="4400" b="1" dirty="0">
              <a:solidFill>
                <a:schemeClr val="bg1"/>
              </a:solidFill>
              <a:latin typeface="Roboto" charset="0"/>
              <a:ea typeface="Roboto" charset="0"/>
              <a:cs typeface="Roboto" charset="0"/>
            </a:endParaRPr>
          </a:p>
          <a:p>
            <a:endParaRPr lang="en-US" dirty="0"/>
          </a:p>
        </p:txBody>
      </p:sp>
    </p:spTree>
    <p:extLst>
      <p:ext uri="{BB962C8B-B14F-4D97-AF65-F5344CB8AC3E}">
        <p14:creationId xmlns:p14="http://schemas.microsoft.com/office/powerpoint/2010/main" val="180011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srcRect t="9418" b="17207"/>
          <a:stretch/>
        </p:blipFill>
        <p:spPr bwMode="auto">
          <a:xfrm>
            <a:off x="469270" y="1566861"/>
            <a:ext cx="11711077" cy="3708412"/>
          </a:xfrm>
          <a:prstGeom prst="rect">
            <a:avLst/>
          </a:prstGeom>
          <a:noFill/>
          <a:ln w="9525">
            <a:noFill/>
            <a:miter lim="800000"/>
            <a:headEnd/>
            <a:tailEnd/>
          </a:ln>
        </p:spPr>
      </p:pic>
      <p:sp>
        <p:nvSpPr>
          <p:cNvPr id="11" name="Rectangle 10"/>
          <p:cNvSpPr>
            <a:spLocks noChangeAspect="1"/>
          </p:cNvSpPr>
          <p:nvPr/>
        </p:nvSpPr>
        <p:spPr>
          <a:xfrm>
            <a:off x="587388" y="169487"/>
            <a:ext cx="8172908" cy="1343012"/>
          </a:xfrm>
          <a:prstGeom prst="rect">
            <a:avLst/>
          </a:prstGeom>
        </p:spPr>
        <p:txBody>
          <a:bodyPr wrap="square">
            <a:normAutofit lnSpcReduction="10000"/>
          </a:bodyPr>
          <a:lstStyle/>
          <a:p>
            <a:pPr fontAlgn="base">
              <a:spcBef>
                <a:spcPct val="0"/>
              </a:spcBef>
              <a:spcAft>
                <a:spcPct val="0"/>
              </a:spcAft>
            </a:pPr>
            <a:r>
              <a:rPr lang="en-CA" sz="3600" b="1" dirty="0">
                <a:solidFill>
                  <a:srgbClr val="4F81BD">
                    <a:lumMod val="50000"/>
                  </a:srgbClr>
                </a:solidFill>
                <a:cs typeface="Arial" pitchFamily="34" charset="0"/>
              </a:rPr>
              <a:t>Key findings from the research</a:t>
            </a:r>
          </a:p>
          <a:p>
            <a:pPr>
              <a:spcBef>
                <a:spcPct val="0"/>
              </a:spcBef>
              <a:defRPr/>
            </a:pPr>
            <a:endParaRPr lang="en-CA" sz="1600" b="1" dirty="0">
              <a:solidFill>
                <a:srgbClr val="4F81BD">
                  <a:lumMod val="50000"/>
                </a:srgbClr>
              </a:solidFill>
              <a:cs typeface="Arial" pitchFamily="34" charset="0"/>
            </a:endParaRPr>
          </a:p>
          <a:p>
            <a:pPr>
              <a:spcBef>
                <a:spcPct val="0"/>
              </a:spcBef>
              <a:defRPr/>
            </a:pPr>
            <a:r>
              <a:rPr lang="en-CA" sz="1600" dirty="0">
                <a:solidFill>
                  <a:srgbClr val="4F81BD">
                    <a:lumMod val="50000"/>
                  </a:srgbClr>
                </a:solidFill>
                <a:cs typeface="Arial" pitchFamily="34" charset="0"/>
              </a:rPr>
              <a:t>Nik Nanos, Nanos Research</a:t>
            </a:r>
          </a:p>
          <a:p>
            <a:pPr>
              <a:spcBef>
                <a:spcPct val="0"/>
              </a:spcBef>
              <a:defRPr/>
            </a:pPr>
            <a:r>
              <a:rPr lang="en-CA" sz="1600" dirty="0">
                <a:solidFill>
                  <a:srgbClr val="4F81BD">
                    <a:lumMod val="50000"/>
                  </a:srgbClr>
                </a:solidFill>
                <a:cs typeface="Arial" pitchFamily="34" charset="0"/>
              </a:rPr>
              <a:t>April </a:t>
            </a:r>
            <a:r>
              <a:rPr lang="en-CA" sz="1600" dirty="0" smtClean="0">
                <a:solidFill>
                  <a:srgbClr val="4F81BD">
                    <a:lumMod val="50000"/>
                  </a:srgbClr>
                </a:solidFill>
                <a:cs typeface="Arial" pitchFamily="34" charset="0"/>
              </a:rPr>
              <a:t>30</a:t>
            </a:r>
            <a:r>
              <a:rPr lang="en-CA" sz="1600" baseline="30000" dirty="0" smtClean="0">
                <a:solidFill>
                  <a:srgbClr val="4F81BD">
                    <a:lumMod val="50000"/>
                  </a:srgbClr>
                </a:solidFill>
                <a:cs typeface="Arial" pitchFamily="34" charset="0"/>
              </a:rPr>
              <a:t>th</a:t>
            </a:r>
            <a:r>
              <a:rPr lang="en-CA" sz="1600" dirty="0">
                <a:solidFill>
                  <a:srgbClr val="4F81BD">
                    <a:lumMod val="50000"/>
                  </a:srgbClr>
                </a:solidFill>
                <a:cs typeface="Arial" pitchFamily="34" charset="0"/>
              </a:rPr>
              <a:t>, 2018</a:t>
            </a:r>
          </a:p>
        </p:txBody>
      </p:sp>
      <p:sp>
        <p:nvSpPr>
          <p:cNvPr id="14" name="Rectangle 13"/>
          <p:cNvSpPr/>
          <p:nvPr/>
        </p:nvSpPr>
        <p:spPr>
          <a:xfrm>
            <a:off x="0" y="-7933"/>
            <a:ext cx="475115" cy="6858000"/>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a:solidFill>
                <a:prstClr val="white"/>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456" y="5554812"/>
            <a:ext cx="3146304" cy="1015715"/>
          </a:xfrm>
          <a:prstGeom prst="rect">
            <a:avLst/>
          </a:prstGeom>
        </p:spPr>
      </p:pic>
      <p:pic>
        <p:nvPicPr>
          <p:cNvPr id="75778" name="Picture 2" descr="Image result for OREA logo"/>
          <p:cNvPicPr>
            <a:picLocks noChangeAspect="1" noChangeArrowheads="1"/>
          </p:cNvPicPr>
          <p:nvPr/>
        </p:nvPicPr>
        <p:blipFill>
          <a:blip r:embed="rId4" cstate="print"/>
          <a:srcRect/>
          <a:stretch>
            <a:fillRect/>
          </a:stretch>
        </p:blipFill>
        <p:spPr bwMode="auto">
          <a:xfrm>
            <a:off x="7373814" y="5554812"/>
            <a:ext cx="2988332" cy="1092877"/>
          </a:xfrm>
          <a:prstGeom prst="rect">
            <a:avLst/>
          </a:prstGeom>
          <a:noFill/>
        </p:spPr>
      </p:pic>
    </p:spTree>
    <p:extLst>
      <p:ext uri="{BB962C8B-B14F-4D97-AF65-F5344CB8AC3E}">
        <p14:creationId xmlns:p14="http://schemas.microsoft.com/office/powerpoint/2010/main" val="20717272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F0794FAB-75A5-4576-94EA-CA1D350BD30A}" type="slidenum">
              <a:rPr lang="en-CA">
                <a:solidFill>
                  <a:prstClr val="black">
                    <a:tint val="75000"/>
                  </a:prstClr>
                </a:solidFill>
              </a:rPr>
              <a:pPr>
                <a:defRPr/>
              </a:pPr>
              <a:t>7</a:t>
            </a:fld>
            <a:endParaRPr lang="en-CA">
              <a:solidFill>
                <a:prstClr val="black">
                  <a:tint val="75000"/>
                </a:prstClr>
              </a:solidFill>
            </a:endParaRPr>
          </a:p>
        </p:txBody>
      </p:sp>
      <p:sp>
        <p:nvSpPr>
          <p:cNvPr id="8" name="Title 5"/>
          <p:cNvSpPr>
            <a:spLocks noGrp="1"/>
          </p:cNvSpPr>
          <p:nvPr>
            <p:ph type="title" idx="4294967295"/>
          </p:nvPr>
        </p:nvSpPr>
        <p:spPr>
          <a:xfrm>
            <a:off x="695400" y="0"/>
            <a:ext cx="11496600" cy="1143000"/>
          </a:xfrm>
        </p:spPr>
        <p:txBody>
          <a:bodyPr>
            <a:normAutofit/>
          </a:bodyPr>
          <a:lstStyle/>
          <a:p>
            <a:r>
              <a:rPr lang="en-CA" dirty="0"/>
              <a:t>Methodology</a:t>
            </a:r>
          </a:p>
        </p:txBody>
      </p:sp>
      <p:sp>
        <p:nvSpPr>
          <p:cNvPr id="6" name="TextBox 7"/>
          <p:cNvSpPr txBox="1">
            <a:spLocks noChangeArrowheads="1"/>
          </p:cNvSpPr>
          <p:nvPr/>
        </p:nvSpPr>
        <p:spPr bwMode="auto">
          <a:xfrm>
            <a:off x="1883532" y="1145690"/>
            <a:ext cx="9838456" cy="3204237"/>
          </a:xfrm>
          <a:prstGeom prst="rect">
            <a:avLst/>
          </a:prstGeom>
          <a:noFill/>
          <a:ln w="9525">
            <a:noFill/>
            <a:miter lim="800000"/>
            <a:headEnd/>
            <a:tailEnd/>
          </a:ln>
        </p:spPr>
        <p:txBody>
          <a:bodyPr wrap="square" lIns="64288" tIns="32144" rIns="64288" bIns="32144">
            <a:spAutoFit/>
          </a:bodyPr>
          <a:lstStyle/>
          <a:p>
            <a:pPr marL="285750" indent="-285750" eaLnBrk="0" fontAlgn="base">
              <a:spcBef>
                <a:spcPct val="0"/>
              </a:spcBef>
              <a:spcAft>
                <a:spcPct val="0"/>
              </a:spcAft>
              <a:buFont typeface="Arial" panose="020B0604020202020204" pitchFamily="34" charset="0"/>
              <a:buChar char="•"/>
            </a:pPr>
            <a:r>
              <a:rPr lang="en-CA" sz="1600" dirty="0">
                <a:solidFill>
                  <a:srgbClr val="4F81BD">
                    <a:lumMod val="50000"/>
                  </a:srgbClr>
                </a:solidFill>
                <a:ea typeface="Helvetica Light"/>
                <a:cs typeface="Helvetica Light"/>
                <a:sym typeface="Helvetica Light"/>
              </a:rPr>
              <a:t>Nanos conducted an RDD dual frame (land- and cell-lines) random telephone survey of 2,098 Ontarians</a:t>
            </a:r>
            <a:r>
              <a:rPr lang="en-CA" sz="1600" dirty="0">
                <a:solidFill>
                  <a:srgbClr val="1F497D">
                    <a:lumMod val="75000"/>
                  </a:srgbClr>
                </a:solidFill>
                <a:ea typeface="Helvetica Light"/>
                <a:cs typeface="Helvetica Light"/>
                <a:sym typeface="Helvetica Light"/>
              </a:rPr>
              <a:t>, 18 years of age or older, between April 3</a:t>
            </a:r>
            <a:r>
              <a:rPr lang="en-CA" sz="1600" baseline="30000" dirty="0">
                <a:solidFill>
                  <a:srgbClr val="1F497D">
                    <a:lumMod val="75000"/>
                  </a:srgbClr>
                </a:solidFill>
                <a:ea typeface="Helvetica Light"/>
                <a:cs typeface="Helvetica Light"/>
                <a:sym typeface="Helvetica Light"/>
              </a:rPr>
              <a:t>rd</a:t>
            </a:r>
            <a:r>
              <a:rPr lang="en-CA" sz="1600" dirty="0">
                <a:solidFill>
                  <a:srgbClr val="1F497D">
                    <a:lumMod val="75000"/>
                  </a:srgbClr>
                </a:solidFill>
                <a:ea typeface="Helvetica Light"/>
                <a:cs typeface="Helvetica Light"/>
                <a:sym typeface="Helvetica Light"/>
              </a:rPr>
              <a:t> and 22</a:t>
            </a:r>
            <a:r>
              <a:rPr lang="en-CA" sz="1600" baseline="30000" dirty="0">
                <a:solidFill>
                  <a:srgbClr val="1F497D">
                    <a:lumMod val="75000"/>
                  </a:srgbClr>
                </a:solidFill>
                <a:ea typeface="Helvetica Light"/>
                <a:cs typeface="Helvetica Light"/>
                <a:sym typeface="Helvetica Light"/>
              </a:rPr>
              <a:t>nd</a:t>
            </a:r>
            <a:r>
              <a:rPr lang="en-CA" sz="1600" dirty="0">
                <a:solidFill>
                  <a:srgbClr val="1F497D">
                    <a:lumMod val="75000"/>
                  </a:srgbClr>
                </a:solidFill>
                <a:ea typeface="Helvetica Light"/>
                <a:cs typeface="Helvetica Light"/>
                <a:sym typeface="Helvetica Light"/>
              </a:rPr>
              <a:t>, 2018. </a:t>
            </a:r>
          </a:p>
          <a:p>
            <a:pPr marL="285750" indent="-285750" eaLnBrk="0" fontAlgn="base">
              <a:spcBef>
                <a:spcPct val="0"/>
              </a:spcBef>
              <a:spcAft>
                <a:spcPct val="0"/>
              </a:spcAft>
              <a:buFont typeface="Arial" panose="020B0604020202020204" pitchFamily="34" charset="0"/>
              <a:buChar char="•"/>
            </a:pPr>
            <a:endParaRPr lang="en-CA" sz="1600" dirty="0">
              <a:solidFill>
                <a:srgbClr val="1F497D">
                  <a:lumMod val="75000"/>
                </a:srgbClr>
              </a:solidFill>
              <a:ea typeface="Helvetica Light"/>
              <a:cs typeface="Helvetica Light"/>
              <a:sym typeface="Helvetica Light"/>
            </a:endParaRPr>
          </a:p>
          <a:p>
            <a:pPr marL="285750" indent="-285750" eaLnBrk="0" fontAlgn="base">
              <a:spcBef>
                <a:spcPct val="0"/>
              </a:spcBef>
              <a:spcAft>
                <a:spcPct val="0"/>
              </a:spcAft>
              <a:buFont typeface="Arial" panose="020B0604020202020204" pitchFamily="34" charset="0"/>
              <a:buChar char="•"/>
            </a:pPr>
            <a:r>
              <a:rPr lang="en-CA" sz="1600" dirty="0">
                <a:solidFill>
                  <a:srgbClr val="1F497D">
                    <a:lumMod val="75000"/>
                  </a:srgbClr>
                </a:solidFill>
                <a:ea typeface="Helvetica Light"/>
                <a:cs typeface="Helvetica Light"/>
                <a:sym typeface="Helvetica Light"/>
              </a:rPr>
              <a:t>Participants were randomly recruited by telephone using live agents and administered a survey. The </a:t>
            </a:r>
            <a:r>
              <a:rPr lang="en-CA" sz="1600" dirty="0">
                <a:solidFill>
                  <a:srgbClr val="4F81BD">
                    <a:lumMod val="50000"/>
                  </a:srgbClr>
                </a:solidFill>
                <a:ea typeface="Helvetica Light"/>
                <a:cs typeface="Helvetica Light"/>
                <a:sym typeface="Helvetica Light"/>
              </a:rPr>
              <a:t>sample is geographically stratified to be representative of Ontario. </a:t>
            </a:r>
            <a:endParaRPr lang="en-CA" sz="1600" dirty="0">
              <a:solidFill>
                <a:srgbClr val="FF0000"/>
              </a:solidFill>
              <a:ea typeface="Helvetica Light"/>
              <a:cs typeface="Helvetica Light"/>
              <a:sym typeface="Helvetica Light"/>
            </a:endParaRPr>
          </a:p>
          <a:p>
            <a:pPr marL="285750" indent="-285750" eaLnBrk="0" fontAlgn="base">
              <a:spcBef>
                <a:spcPct val="0"/>
              </a:spcBef>
              <a:spcAft>
                <a:spcPct val="0"/>
              </a:spcAft>
              <a:buFont typeface="Arial" panose="020B0604020202020204" pitchFamily="34" charset="0"/>
              <a:buChar char="•"/>
            </a:pPr>
            <a:endParaRPr lang="en-CA" sz="1600" dirty="0">
              <a:solidFill>
                <a:srgbClr val="4F81BD">
                  <a:lumMod val="50000"/>
                </a:srgbClr>
              </a:solidFill>
              <a:ea typeface="Helvetica Light"/>
              <a:cs typeface="Helvetica Light"/>
              <a:sym typeface="Helvetica Light"/>
            </a:endParaRPr>
          </a:p>
          <a:p>
            <a:pPr marL="285750" indent="-285750" eaLnBrk="0" fontAlgn="base">
              <a:spcBef>
                <a:spcPct val="0"/>
              </a:spcBef>
              <a:spcAft>
                <a:spcPct val="0"/>
              </a:spcAft>
              <a:buFont typeface="Arial" panose="020B0604020202020204" pitchFamily="34" charset="0"/>
              <a:buChar char="•"/>
            </a:pPr>
            <a:r>
              <a:rPr lang="en-CA" sz="1600" dirty="0">
                <a:solidFill>
                  <a:srgbClr val="4F81BD">
                    <a:lumMod val="50000"/>
                  </a:srgbClr>
                </a:solidFill>
                <a:ea typeface="Helvetica Light"/>
                <a:cs typeface="Helvetica Light"/>
                <a:sym typeface="Helvetica Light"/>
              </a:rPr>
              <a:t>Individuals were randomly called using random digit dialling with a maximum of five call backs. </a:t>
            </a:r>
          </a:p>
          <a:p>
            <a:pPr marL="285750" indent="-285750" eaLnBrk="0" fontAlgn="base">
              <a:spcBef>
                <a:spcPct val="0"/>
              </a:spcBef>
              <a:spcAft>
                <a:spcPct val="0"/>
              </a:spcAft>
              <a:buFont typeface="Arial" panose="020B0604020202020204" pitchFamily="34" charset="0"/>
              <a:buChar char="•"/>
            </a:pPr>
            <a:endParaRPr lang="en-CA" sz="1600" dirty="0">
              <a:solidFill>
                <a:srgbClr val="4F81BD">
                  <a:lumMod val="50000"/>
                </a:srgbClr>
              </a:solidFill>
              <a:ea typeface="Helvetica Light"/>
              <a:cs typeface="Helvetica Light"/>
              <a:sym typeface="Helvetica Light"/>
            </a:endParaRPr>
          </a:p>
          <a:p>
            <a:pPr marL="285750" indent="-285750" eaLnBrk="0" fontAlgn="base">
              <a:spcBef>
                <a:spcPct val="0"/>
              </a:spcBef>
              <a:spcAft>
                <a:spcPct val="0"/>
              </a:spcAft>
              <a:buFont typeface="Arial" panose="020B0604020202020204" pitchFamily="34" charset="0"/>
              <a:buChar char="•"/>
            </a:pPr>
            <a:r>
              <a:rPr lang="en-CA" sz="1600" dirty="0">
                <a:solidFill>
                  <a:srgbClr val="4F81BD">
                    <a:lumMod val="50000"/>
                  </a:srgbClr>
                </a:solidFill>
                <a:ea typeface="Helvetica Light"/>
                <a:cs typeface="Helvetica Light"/>
                <a:sym typeface="Helvetica Light"/>
              </a:rPr>
              <a:t>The margin of error for a random survey of 2098 Ontarians is ±2.1 percentage points, 19 times out of 20.</a:t>
            </a:r>
            <a:endParaRPr lang="en-CA" sz="1600" dirty="0">
              <a:solidFill>
                <a:srgbClr val="FF0000"/>
              </a:solidFill>
              <a:ea typeface="Helvetica Light"/>
              <a:cs typeface="Helvetica Light"/>
              <a:sym typeface="Helvetica Light"/>
            </a:endParaRPr>
          </a:p>
          <a:p>
            <a:pPr marL="285750" indent="-285750" eaLnBrk="0" fontAlgn="base">
              <a:spcBef>
                <a:spcPct val="0"/>
              </a:spcBef>
              <a:spcAft>
                <a:spcPct val="0"/>
              </a:spcAft>
              <a:buFont typeface="Arial" panose="020B0604020202020204" pitchFamily="34" charset="0"/>
              <a:buChar char="•"/>
            </a:pPr>
            <a:endParaRPr lang="en-CA" sz="1600" dirty="0">
              <a:solidFill>
                <a:srgbClr val="4F81BD">
                  <a:lumMod val="50000"/>
                </a:srgbClr>
              </a:solidFill>
              <a:ea typeface="Helvetica Light"/>
              <a:cs typeface="Helvetica Light"/>
              <a:sym typeface="Helvetica Light"/>
            </a:endParaRPr>
          </a:p>
          <a:p>
            <a:pPr eaLnBrk="0" fontAlgn="base">
              <a:spcBef>
                <a:spcPct val="0"/>
              </a:spcBef>
              <a:spcAft>
                <a:spcPct val="0"/>
              </a:spcAft>
            </a:pPr>
            <a:r>
              <a:rPr lang="en-CA" sz="1600" dirty="0">
                <a:solidFill>
                  <a:srgbClr val="4F81BD">
                    <a:lumMod val="50000"/>
                  </a:srgbClr>
                </a:solidFill>
                <a:ea typeface="Helvetica Light"/>
                <a:cs typeface="Helvetica Light"/>
                <a:sym typeface="Helvetica Light"/>
              </a:rPr>
              <a:t>The research was commissioned by Ontario Real Estate Association and was conducted by Nanos Research</a:t>
            </a:r>
            <a:r>
              <a:rPr lang="fr-CA" sz="1600" dirty="0">
                <a:solidFill>
                  <a:srgbClr val="4F81BD">
                    <a:lumMod val="50000"/>
                  </a:srgbClr>
                </a:solidFill>
                <a:ea typeface="Helvetica Light"/>
                <a:cs typeface="Helvetica Light"/>
                <a:sym typeface="Helvetica Light"/>
              </a:rPr>
              <a:t>.</a:t>
            </a:r>
            <a:r>
              <a:rPr lang="en-CA" sz="1600" dirty="0">
                <a:solidFill>
                  <a:srgbClr val="4F81BD">
                    <a:lumMod val="50000"/>
                  </a:srgbClr>
                </a:solidFill>
                <a:ea typeface="Helvetica Light"/>
                <a:cs typeface="Helvetica Light"/>
                <a:sym typeface="Helvetica Light"/>
              </a:rPr>
              <a:t> </a:t>
            </a:r>
          </a:p>
          <a:p>
            <a:pPr eaLnBrk="0" fontAlgn="base">
              <a:spcBef>
                <a:spcPct val="0"/>
              </a:spcBef>
              <a:spcAft>
                <a:spcPct val="0"/>
              </a:spcAft>
            </a:pPr>
            <a:endParaRPr lang="en-CA" sz="1400" dirty="0">
              <a:solidFill>
                <a:srgbClr val="000000"/>
              </a:solidFill>
              <a:latin typeface="Helvetica Light"/>
              <a:ea typeface="Helvetica Light"/>
              <a:cs typeface="Helvetica Light"/>
              <a:sym typeface="Helvetica Light"/>
            </a:endParaRPr>
          </a:p>
          <a:p>
            <a:pPr eaLnBrk="0" fontAlgn="base">
              <a:spcBef>
                <a:spcPct val="0"/>
              </a:spcBef>
              <a:spcAft>
                <a:spcPct val="0"/>
              </a:spcAft>
            </a:pPr>
            <a:endParaRPr lang="en-CA" sz="1400" dirty="0">
              <a:solidFill>
                <a:srgbClr val="000000"/>
              </a:solidFill>
              <a:latin typeface="Helvetica Light"/>
              <a:ea typeface="Helvetica Light"/>
              <a:cs typeface="Helvetica Light"/>
              <a:sym typeface="Helvetica Light"/>
            </a:endParaRPr>
          </a:p>
        </p:txBody>
      </p:sp>
      <p:pic>
        <p:nvPicPr>
          <p:cNvPr id="7" name="Picture 6" descr="Picture2.png"/>
          <p:cNvPicPr>
            <a:picLocks noChangeAspect="1"/>
          </p:cNvPicPr>
          <p:nvPr/>
        </p:nvPicPr>
        <p:blipFill>
          <a:blip r:embed="rId3" cstate="print"/>
          <a:srcRect/>
          <a:stretch>
            <a:fillRect/>
          </a:stretch>
        </p:blipFill>
        <p:spPr bwMode="auto">
          <a:xfrm>
            <a:off x="-36512" y="3970734"/>
            <a:ext cx="2452688" cy="2914650"/>
          </a:xfrm>
          <a:prstGeom prst="rect">
            <a:avLst/>
          </a:prstGeom>
          <a:noFill/>
          <a:ln w="9525">
            <a:noFill/>
            <a:miter lim="800000"/>
            <a:headEnd/>
            <a:tailEnd/>
          </a:ln>
        </p:spPr>
      </p:pic>
    </p:spTree>
    <p:extLst>
      <p:ext uri="{BB962C8B-B14F-4D97-AF65-F5344CB8AC3E}">
        <p14:creationId xmlns:p14="http://schemas.microsoft.com/office/powerpoint/2010/main" val="219214749"/>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8</a:t>
            </a:fld>
            <a:endParaRPr lang="en-CA">
              <a:solidFill>
                <a:prstClr val="black">
                  <a:tint val="75000"/>
                </a:prstClr>
              </a:solidFill>
            </a:endParaRPr>
          </a:p>
        </p:txBody>
      </p:sp>
      <p:sp>
        <p:nvSpPr>
          <p:cNvPr id="6" name="Title 5"/>
          <p:cNvSpPr>
            <a:spLocks noGrp="1"/>
          </p:cNvSpPr>
          <p:nvPr>
            <p:ph type="title" idx="4294967295"/>
          </p:nvPr>
        </p:nvSpPr>
        <p:spPr>
          <a:xfrm>
            <a:off x="587388" y="0"/>
            <a:ext cx="11604612" cy="1160463"/>
          </a:xfrm>
        </p:spPr>
        <p:txBody>
          <a:bodyPr>
            <a:noAutofit/>
          </a:bodyPr>
          <a:lstStyle/>
          <a:p>
            <a:r>
              <a:rPr lang="en-CA" dirty="0"/>
              <a:t>Current living situation</a:t>
            </a:r>
          </a:p>
        </p:txBody>
      </p:sp>
      <p:sp>
        <p:nvSpPr>
          <p:cNvPr id="11" name="Rectangle 10"/>
          <p:cNvSpPr/>
          <p:nvPr/>
        </p:nvSpPr>
        <p:spPr>
          <a:xfrm>
            <a:off x="3323692" y="5877272"/>
            <a:ext cx="6660232" cy="311137"/>
          </a:xfrm>
          <a:prstGeom prst="rect">
            <a:avLst/>
          </a:prstGeom>
        </p:spPr>
        <p:txBody>
          <a:bodyPr wrap="square" lIns="64288" tIns="32144" rIns="64288" bIns="32144">
            <a:spAutoFit/>
          </a:bodyPr>
          <a:lstStyle/>
          <a:p>
            <a:pPr defTabSz="410730" fontAlgn="base">
              <a:spcBef>
                <a:spcPct val="0"/>
              </a:spcBef>
              <a:spcAft>
                <a:spcPct val="0"/>
              </a:spcAft>
              <a:defRPr/>
            </a:pPr>
            <a:r>
              <a:rPr lang="en-US" sz="1600" b="1" dirty="0">
                <a:solidFill>
                  <a:srgbClr val="4F81BD">
                    <a:lumMod val="50000"/>
                  </a:srgbClr>
                </a:solidFill>
                <a:cs typeface="Arial" pitchFamily="34" charset="0"/>
              </a:rPr>
              <a:t>QUESTION – </a:t>
            </a:r>
            <a:r>
              <a:rPr lang="en-CA" sz="1600" dirty="0">
                <a:solidFill>
                  <a:srgbClr val="4F81BD">
                    <a:lumMod val="50000"/>
                  </a:srgbClr>
                </a:solidFill>
                <a:cs typeface="Arial" pitchFamily="34" charset="0"/>
              </a:rPr>
              <a:t>Thinking about your living situation, are you? [RANDOMIZE]</a:t>
            </a:r>
            <a:endParaRPr lang="en-US" sz="1600" dirty="0">
              <a:solidFill>
                <a:srgbClr val="4F81BD">
                  <a:lumMod val="50000"/>
                </a:srgbClr>
              </a:solidFill>
              <a:cs typeface="Arial" pitchFamily="34" charset="0"/>
            </a:endParaRPr>
          </a:p>
        </p:txBody>
      </p:sp>
      <p:graphicFrame>
        <p:nvGraphicFramePr>
          <p:cNvPr id="9" name="Chart 8"/>
          <p:cNvGraphicFramePr>
            <a:graphicFrameLocks/>
          </p:cNvGraphicFramePr>
          <p:nvPr>
            <p:extLst/>
          </p:nvPr>
        </p:nvGraphicFramePr>
        <p:xfrm>
          <a:off x="983432" y="944724"/>
          <a:ext cx="10765196" cy="4512578"/>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Picture2.png"/>
          <p:cNvPicPr>
            <a:picLocks noChangeAspect="1"/>
          </p:cNvPicPr>
          <p:nvPr/>
        </p:nvPicPr>
        <p:blipFill>
          <a:blip r:embed="rId3" cstate="print"/>
          <a:srcRect/>
          <a:stretch>
            <a:fillRect/>
          </a:stretch>
        </p:blipFill>
        <p:spPr bwMode="auto">
          <a:xfrm>
            <a:off x="-36512" y="3970734"/>
            <a:ext cx="2452688" cy="2914650"/>
          </a:xfrm>
          <a:prstGeom prst="rect">
            <a:avLst/>
          </a:prstGeom>
          <a:noFill/>
          <a:ln w="9525">
            <a:noFill/>
            <a:miter lim="800000"/>
            <a:headEnd/>
            <a:tailEnd/>
          </a:ln>
        </p:spPr>
      </p:pic>
    </p:spTree>
    <p:extLst>
      <p:ext uri="{BB962C8B-B14F-4D97-AF65-F5344CB8AC3E}">
        <p14:creationId xmlns:p14="http://schemas.microsoft.com/office/powerpoint/2010/main" val="454878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BEA7BD-2368-44CB-8423-B071BE31EC1E}" type="slidenum">
              <a:rPr lang="en-CA" smtClean="0">
                <a:solidFill>
                  <a:prstClr val="black">
                    <a:tint val="75000"/>
                  </a:prstClr>
                </a:solidFill>
              </a:rPr>
              <a:pPr/>
              <a:t>9</a:t>
            </a:fld>
            <a:endParaRPr lang="en-CA">
              <a:solidFill>
                <a:prstClr val="black">
                  <a:tint val="75000"/>
                </a:prstClr>
              </a:solidFill>
            </a:endParaRPr>
          </a:p>
        </p:txBody>
      </p:sp>
      <p:sp>
        <p:nvSpPr>
          <p:cNvPr id="6" name="Title 5"/>
          <p:cNvSpPr>
            <a:spLocks noGrp="1"/>
          </p:cNvSpPr>
          <p:nvPr>
            <p:ph type="title" idx="4294967295"/>
          </p:nvPr>
        </p:nvSpPr>
        <p:spPr>
          <a:xfrm>
            <a:off x="587388" y="0"/>
            <a:ext cx="11604612" cy="1143000"/>
          </a:xfrm>
        </p:spPr>
        <p:txBody>
          <a:bodyPr>
            <a:normAutofit/>
          </a:bodyPr>
          <a:lstStyle/>
          <a:p>
            <a:r>
              <a:rPr lang="en-CA" dirty="0"/>
              <a:t>Views on home ownership</a:t>
            </a:r>
          </a:p>
        </p:txBody>
      </p:sp>
      <p:graphicFrame>
        <p:nvGraphicFramePr>
          <p:cNvPr id="12" name="Table 11"/>
          <p:cNvGraphicFramePr>
            <a:graphicFrameLocks noGrp="1"/>
          </p:cNvGraphicFramePr>
          <p:nvPr>
            <p:extLst/>
          </p:nvPr>
        </p:nvGraphicFramePr>
        <p:xfrm>
          <a:off x="11028548" y="1268755"/>
          <a:ext cx="936104" cy="2988336"/>
        </p:xfrm>
        <a:graphic>
          <a:graphicData uri="http://schemas.openxmlformats.org/drawingml/2006/table">
            <a:tbl>
              <a:tblPr firstRow="1" bandRow="1">
                <a:tableStyleId>{5C22544A-7EE6-4342-B048-85BDC9FD1C3A}</a:tableStyleId>
              </a:tblPr>
              <a:tblGrid>
                <a:gridCol w="936104">
                  <a:extLst>
                    <a:ext uri="{9D8B030D-6E8A-4147-A177-3AD203B41FA5}">
                      <a16:colId xmlns="" xmlns:a16="http://schemas.microsoft.com/office/drawing/2014/main" val="20000"/>
                    </a:ext>
                  </a:extLst>
                </a:gridCol>
              </a:tblGrid>
              <a:tr h="295567">
                <a:tc>
                  <a:txBody>
                    <a:bodyPr/>
                    <a:lstStyle/>
                    <a:p>
                      <a:pPr algn="ctr"/>
                      <a:r>
                        <a:rPr lang="en-CA" sz="1200" dirty="0"/>
                        <a:t>Net Score</a:t>
                      </a:r>
                    </a:p>
                  </a:txBody>
                  <a:tcPr marL="87840" marR="87840" marT="43920" marB="43920" anchor="ctr">
                    <a:solidFill>
                      <a:schemeClr val="tx2">
                        <a:lumMod val="75000"/>
                      </a:schemeClr>
                    </a:solidFill>
                  </a:tcPr>
                </a:tc>
                <a:extLst>
                  <a:ext uri="{0D108BD9-81ED-4DB2-BD59-A6C34878D82A}">
                    <a16:rowId xmlns="" xmlns:a16="http://schemas.microsoft.com/office/drawing/2014/main" val="10000"/>
                  </a:ext>
                </a:extLst>
              </a:tr>
              <a:tr h="328845">
                <a:tc>
                  <a:txBody>
                    <a:bodyPr/>
                    <a:lstStyle/>
                    <a:p>
                      <a:pPr algn="ctr"/>
                      <a:r>
                        <a:rPr lang="en-CA" sz="1400" dirty="0" smtClean="0">
                          <a:solidFill>
                            <a:schemeClr val="tx2">
                              <a:lumMod val="75000"/>
                            </a:schemeClr>
                          </a:solidFill>
                        </a:rPr>
                        <a:t>+84.4</a:t>
                      </a:r>
                      <a:endParaRPr lang="en-CA" sz="14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1"/>
                  </a:ext>
                </a:extLst>
              </a:tr>
              <a:tr h="262136">
                <a:tc>
                  <a:txBody>
                    <a:bodyPr/>
                    <a:lstStyle/>
                    <a:p>
                      <a:pPr algn="ctr"/>
                      <a:endParaRPr lang="en-CA" sz="500" dirty="0">
                        <a:solidFill>
                          <a:schemeClr val="tx2">
                            <a:lumMod val="75000"/>
                          </a:schemeClr>
                        </a:solidFill>
                      </a:endParaRPr>
                    </a:p>
                  </a:txBody>
                  <a:tcPr marL="87840" marR="87840" marT="43920" marB="43920" anchor="ctr">
                    <a:solidFill>
                      <a:schemeClr val="bg1"/>
                    </a:solidFill>
                  </a:tcPr>
                </a:tc>
                <a:extLst>
                  <a:ext uri="{0D108BD9-81ED-4DB2-BD59-A6C34878D82A}">
                    <a16:rowId xmlns="" xmlns:a16="http://schemas.microsoft.com/office/drawing/2014/main" val="10002"/>
                  </a:ext>
                </a:extLst>
              </a:tr>
              <a:tr h="328845">
                <a:tc>
                  <a:txBody>
                    <a:bodyPr/>
                    <a:lstStyle/>
                    <a:p>
                      <a:pPr algn="ctr"/>
                      <a:r>
                        <a:rPr lang="en-CA" sz="1400" dirty="0" smtClean="0">
                          <a:solidFill>
                            <a:schemeClr val="tx2">
                              <a:lumMod val="75000"/>
                            </a:schemeClr>
                          </a:solidFill>
                        </a:rPr>
                        <a:t>+53.6</a:t>
                      </a:r>
                      <a:endParaRPr lang="en-CA" sz="14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3"/>
                  </a:ext>
                </a:extLst>
              </a:tr>
              <a:tr h="262136">
                <a:tc>
                  <a:txBody>
                    <a:bodyPr/>
                    <a:lstStyle/>
                    <a:p>
                      <a:pPr algn="ctr"/>
                      <a:endParaRPr lang="en-CA" sz="500" dirty="0">
                        <a:solidFill>
                          <a:schemeClr val="tx2">
                            <a:lumMod val="75000"/>
                          </a:schemeClr>
                        </a:solidFill>
                      </a:endParaRPr>
                    </a:p>
                  </a:txBody>
                  <a:tcPr marL="87840" marR="87840" marT="43920" marB="43920" anchor="ctr">
                    <a:solidFill>
                      <a:schemeClr val="bg1"/>
                    </a:solidFill>
                  </a:tcPr>
                </a:tc>
                <a:extLst>
                  <a:ext uri="{0D108BD9-81ED-4DB2-BD59-A6C34878D82A}">
                    <a16:rowId xmlns="" xmlns:a16="http://schemas.microsoft.com/office/drawing/2014/main" val="10004"/>
                  </a:ext>
                </a:extLst>
              </a:tr>
              <a:tr h="328845">
                <a:tc>
                  <a:txBody>
                    <a:bodyPr/>
                    <a:lstStyle/>
                    <a:p>
                      <a:pPr algn="ctr"/>
                      <a:r>
                        <a:rPr lang="en-CA" sz="1400" dirty="0" smtClean="0">
                          <a:solidFill>
                            <a:schemeClr val="tx2">
                              <a:lumMod val="75000"/>
                            </a:schemeClr>
                          </a:solidFill>
                        </a:rPr>
                        <a:t>+44.6</a:t>
                      </a:r>
                      <a:endParaRPr lang="en-CA" sz="14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5"/>
                  </a:ext>
                </a:extLst>
              </a:tr>
              <a:tr h="262136">
                <a:tc>
                  <a:txBody>
                    <a:bodyPr/>
                    <a:lstStyle/>
                    <a:p>
                      <a:pPr algn="ctr"/>
                      <a:endParaRPr lang="en-CA" sz="500" dirty="0">
                        <a:solidFill>
                          <a:schemeClr val="tx2">
                            <a:lumMod val="75000"/>
                          </a:schemeClr>
                        </a:solidFill>
                      </a:endParaRPr>
                    </a:p>
                  </a:txBody>
                  <a:tcPr marL="87840" marR="87840" marT="43920" marB="43920" anchor="ctr">
                    <a:solidFill>
                      <a:schemeClr val="bg1"/>
                    </a:solidFill>
                  </a:tcPr>
                </a:tc>
                <a:extLst>
                  <a:ext uri="{0D108BD9-81ED-4DB2-BD59-A6C34878D82A}">
                    <a16:rowId xmlns="" xmlns:a16="http://schemas.microsoft.com/office/drawing/2014/main" val="10006"/>
                  </a:ext>
                </a:extLst>
              </a:tr>
              <a:tr h="328845">
                <a:tc>
                  <a:txBody>
                    <a:bodyPr/>
                    <a:lstStyle/>
                    <a:p>
                      <a:pPr algn="ctr"/>
                      <a:r>
                        <a:rPr lang="en-CA" sz="1400" dirty="0" smtClean="0">
                          <a:solidFill>
                            <a:schemeClr val="tx2">
                              <a:lumMod val="75000"/>
                            </a:schemeClr>
                          </a:solidFill>
                        </a:rPr>
                        <a:t>+27.5</a:t>
                      </a:r>
                      <a:endParaRPr lang="en-CA" sz="14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7"/>
                  </a:ext>
                </a:extLst>
              </a:tr>
              <a:tr h="262136">
                <a:tc>
                  <a:txBody>
                    <a:bodyPr/>
                    <a:lstStyle/>
                    <a:p>
                      <a:pPr algn="ctr"/>
                      <a:endParaRPr lang="en-CA" sz="500" dirty="0">
                        <a:solidFill>
                          <a:schemeClr val="tx2">
                            <a:lumMod val="75000"/>
                          </a:schemeClr>
                        </a:solidFill>
                      </a:endParaRPr>
                    </a:p>
                  </a:txBody>
                  <a:tcPr marL="87840" marR="87840" marT="43920" marB="43920" anchor="ctr">
                    <a:noFill/>
                  </a:tcPr>
                </a:tc>
                <a:extLst>
                  <a:ext uri="{0D108BD9-81ED-4DB2-BD59-A6C34878D82A}">
                    <a16:rowId xmlns="" xmlns:a16="http://schemas.microsoft.com/office/drawing/2014/main" val="10008"/>
                  </a:ext>
                </a:extLst>
              </a:tr>
              <a:tr h="328845">
                <a:tc>
                  <a:txBody>
                    <a:bodyPr/>
                    <a:lstStyle/>
                    <a:p>
                      <a:pPr algn="ctr"/>
                      <a:r>
                        <a:rPr lang="en-CA" sz="1400" dirty="0" smtClean="0">
                          <a:solidFill>
                            <a:schemeClr val="tx2">
                              <a:lumMod val="75000"/>
                            </a:schemeClr>
                          </a:solidFill>
                        </a:rPr>
                        <a:t>-66.3</a:t>
                      </a:r>
                      <a:endParaRPr lang="en-CA" sz="1400" dirty="0">
                        <a:solidFill>
                          <a:schemeClr val="tx2">
                            <a:lumMod val="75000"/>
                          </a:schemeClr>
                        </a:solidFill>
                      </a:endParaRPr>
                    </a:p>
                  </a:txBody>
                  <a:tcPr marL="87840" marR="87840" marT="43920" marB="43920" anchor="ctr"/>
                </a:tc>
                <a:extLst>
                  <a:ext uri="{0D108BD9-81ED-4DB2-BD59-A6C34878D82A}">
                    <a16:rowId xmlns="" xmlns:a16="http://schemas.microsoft.com/office/drawing/2014/main" val="10009"/>
                  </a:ext>
                </a:extLst>
              </a:tr>
            </a:tbl>
          </a:graphicData>
        </a:graphic>
      </p:graphicFrame>
      <p:sp>
        <p:nvSpPr>
          <p:cNvPr id="18" name="Rectangle 17"/>
          <p:cNvSpPr/>
          <p:nvPr/>
        </p:nvSpPr>
        <p:spPr>
          <a:xfrm>
            <a:off x="2999656" y="5661249"/>
            <a:ext cx="7560840" cy="557358"/>
          </a:xfrm>
          <a:prstGeom prst="rect">
            <a:avLst/>
          </a:prstGeom>
        </p:spPr>
        <p:txBody>
          <a:bodyPr wrap="square" lIns="64288" tIns="32144" rIns="64288" bIns="32144">
            <a:spAutoFit/>
          </a:bodyPr>
          <a:lstStyle/>
          <a:p>
            <a:pPr defTabSz="410730" fontAlgn="base">
              <a:spcBef>
                <a:spcPct val="0"/>
              </a:spcBef>
              <a:spcAft>
                <a:spcPct val="0"/>
              </a:spcAft>
              <a:defRPr/>
            </a:pPr>
            <a:r>
              <a:rPr lang="en-US" sz="1600" b="1" dirty="0">
                <a:solidFill>
                  <a:srgbClr val="4F81BD">
                    <a:lumMod val="50000"/>
                  </a:srgbClr>
                </a:solidFill>
                <a:cs typeface="Arial" pitchFamily="34" charset="0"/>
              </a:rPr>
              <a:t>QUESTION – </a:t>
            </a:r>
            <a:r>
              <a:rPr lang="en-CA" sz="1600" dirty="0">
                <a:solidFill>
                  <a:srgbClr val="4F81BD">
                    <a:lumMod val="50000"/>
                  </a:srgbClr>
                </a:solidFill>
                <a:cs typeface="Arial" pitchFamily="34" charset="0"/>
              </a:rPr>
              <a:t>Do you agree, somewhat agree, somewhat disagree, disagree with the following statements? [RANDOMIZE]</a:t>
            </a:r>
            <a:endParaRPr lang="en-US" sz="1600" dirty="0">
              <a:solidFill>
                <a:srgbClr val="4F81BD">
                  <a:lumMod val="50000"/>
                </a:srgbClr>
              </a:solidFill>
              <a:cs typeface="Arial" pitchFamily="34" charset="0"/>
            </a:endParaRPr>
          </a:p>
        </p:txBody>
      </p:sp>
      <p:pic>
        <p:nvPicPr>
          <p:cNvPr id="9" name="Picture 8" descr="Picture2.png"/>
          <p:cNvPicPr>
            <a:picLocks noChangeAspect="1"/>
          </p:cNvPicPr>
          <p:nvPr/>
        </p:nvPicPr>
        <p:blipFill>
          <a:blip r:embed="rId2" cstate="print"/>
          <a:srcRect/>
          <a:stretch>
            <a:fillRect/>
          </a:stretch>
        </p:blipFill>
        <p:spPr bwMode="auto">
          <a:xfrm>
            <a:off x="-36512" y="3970734"/>
            <a:ext cx="2452688" cy="2914650"/>
          </a:xfrm>
          <a:prstGeom prst="rect">
            <a:avLst/>
          </a:prstGeom>
          <a:noFill/>
          <a:ln w="9525">
            <a:noFill/>
            <a:miter lim="800000"/>
            <a:headEnd/>
            <a:tailEnd/>
          </a:ln>
        </p:spPr>
      </p:pic>
      <p:graphicFrame>
        <p:nvGraphicFramePr>
          <p:cNvPr id="11" name="Chart 10"/>
          <p:cNvGraphicFramePr>
            <a:graphicFrameLocks/>
          </p:cNvGraphicFramePr>
          <p:nvPr>
            <p:extLst/>
          </p:nvPr>
        </p:nvGraphicFramePr>
        <p:xfrm>
          <a:off x="911424" y="1268759"/>
          <a:ext cx="10333148" cy="42547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3183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2015 Nanos Report Template with Technical no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indent="0" algn="just">
          <a:buNone/>
          <a:defRPr sz="1600" b="1" i="1" dirty="0" smtClean="0">
            <a:solidFill>
              <a:schemeClr val="bg2">
                <a:lumMod val="50000"/>
              </a:schemeClr>
            </a:solidFill>
            <a:latin typeface="Book Antiqua" pitchFamily="18" charset="0"/>
          </a:defRPr>
        </a:defPPr>
      </a:lstStyle>
    </a:txDef>
  </a:objectDefaults>
  <a:extraClrSchemeLst/>
  <a:extLst>
    <a:ext uri="{05A4C25C-085E-4340-85A3-A5531E510DB2}">
      <thm15:themeFamily xmlns:thm15="http://schemas.microsoft.com/office/thememl/2012/main" name="2017 Nanos Report Template with Technical Note" id="{A8BED70C-0A5B-4604-8D8A-AE9D247DAD92}" vid="{5A23D7D0-50C7-447E-B363-C9F2F8573217}"/>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indent="0" algn="just">
          <a:buNone/>
          <a:defRPr sz="1600" dirty="0" err="1" smtClean="0">
            <a:solidFill>
              <a:schemeClr val="accent1">
                <a:lumMod val="50000"/>
              </a:schemeClr>
            </a:solidFill>
            <a:latin typeface="+mn-lt"/>
          </a:defRPr>
        </a:defPPr>
      </a:lstStyle>
    </a:txDef>
  </a:objectDefaults>
  <a:extraClrSchemeLst/>
  <a:extLst>
    <a:ext uri="{05A4C25C-085E-4340-85A3-A5531E510DB2}">
      <thm15:themeFamily xmlns:thm15="http://schemas.microsoft.com/office/thememl/2012/main" name="2017 Nanos Report Template with Technical Note" id="{A8BED70C-0A5B-4604-8D8A-AE9D247DAD92}" vid="{A19DF405-A910-430A-A5E9-1DED7E2641B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15634</TotalTime>
  <Words>1545</Words>
  <Application>Microsoft Macintosh PowerPoint</Application>
  <PresentationFormat>Widescreen</PresentationFormat>
  <Paragraphs>280</Paragraphs>
  <Slides>30</Slides>
  <Notes>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Calibri</vt:lpstr>
      <vt:lpstr>Calibri Light</vt:lpstr>
      <vt:lpstr>Helvetica</vt:lpstr>
      <vt:lpstr>Helvetica Light</vt:lpstr>
      <vt:lpstr>Roboto</vt:lpstr>
      <vt:lpstr>Roboto Medium</vt:lpstr>
      <vt:lpstr>Arial</vt:lpstr>
      <vt:lpstr>Office Theme</vt:lpstr>
      <vt:lpstr>2_2015 Nanos Report Template with Technical note</vt:lpstr>
      <vt:lpstr>1_Office Theme</vt:lpstr>
      <vt:lpstr>PowerPoint Presentation</vt:lpstr>
      <vt:lpstr>PowerPoint Presentation</vt:lpstr>
      <vt:lpstr>PowerPoint Presentation</vt:lpstr>
      <vt:lpstr>PowerPoint Presentation</vt:lpstr>
      <vt:lpstr>PowerPoint Presentation</vt:lpstr>
      <vt:lpstr>PowerPoint Presentation</vt:lpstr>
      <vt:lpstr>Methodology</vt:lpstr>
      <vt:lpstr>Current living situation</vt:lpstr>
      <vt:lpstr>Views on home ownership</vt:lpstr>
      <vt:lpstr>Affordability of home ownership</vt:lpstr>
      <vt:lpstr>Barriers to owning a home</vt:lpstr>
      <vt:lpstr>Barriers to owning a home – Most important</vt:lpstr>
      <vt:lpstr>Support for political initiatives and affordable homes </vt:lpstr>
      <vt:lpstr>Political parties helping young people </vt:lpstr>
      <vt:lpstr>Impact of homeownership on starting a family</vt:lpstr>
      <vt:lpstr>Level of support for Municipal Land Transfer Tax</vt:lpstr>
      <vt:lpstr>Support for a Foreign Buyers Tax</vt:lpstr>
      <vt:lpstr>Concerns related to communities</vt:lpstr>
      <vt:lpstr>Concerns related to communities cont’d</vt:lpstr>
      <vt:lpstr>Concern with Hydro prices</vt:lpstr>
      <vt:lpstr>Concern with property taxes</vt:lpstr>
      <vt:lpstr>Concern with housing affordability</vt:lpstr>
      <vt:lpstr>Impact of potential commitments on provincial election vote</vt:lpstr>
      <vt:lpstr>Ballot – Ontario </vt:lpstr>
      <vt:lpstr>Consider voting</vt:lpstr>
      <vt:lpstr>Consider voting Liberal</vt:lpstr>
      <vt:lpstr>Consider voting PC</vt:lpstr>
      <vt:lpstr>Consider voting NDP</vt:lpstr>
      <vt:lpstr>Preferred Premier</vt:lpstr>
      <vt:lpstr>PowerPoint Presentation</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Wong</dc:creator>
  <cp:lastModifiedBy>Jeremy Chaput</cp:lastModifiedBy>
  <cp:revision>44</cp:revision>
  <cp:lastPrinted>2018-04-12T21:16:44Z</cp:lastPrinted>
  <dcterms:created xsi:type="dcterms:W3CDTF">2017-09-19T19:01:40Z</dcterms:created>
  <dcterms:modified xsi:type="dcterms:W3CDTF">2018-04-26T19:47:01Z</dcterms:modified>
</cp:coreProperties>
</file>